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aleway"/>
      <p:regular r:id="rId62"/>
      <p:bold r:id="rId63"/>
      <p:italic r:id="rId64"/>
      <p:boldItalic r:id="rId65"/>
    </p:embeddedFont>
    <p:embeddedFont>
      <p:font typeface="Roboto"/>
      <p:regular r:id="rId66"/>
      <p:bold r:id="rId67"/>
      <p:italic r:id="rId68"/>
      <p:boldItalic r:id="rId69"/>
    </p:embeddedFont>
    <p:embeddedFont>
      <p:font typeface="Lato"/>
      <p:regular r:id="rId70"/>
      <p:bold r:id="rId71"/>
      <p:italic r:id="rId72"/>
      <p:boldItalic r:id="rId73"/>
    </p:embeddedFont>
    <p:embeddedFont>
      <p:font typeface="Montserra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0001E5-C0EC-4212-A952-D00BB0FCE436}">
  <a:tblStyle styleId="{690001E5-C0EC-4212-A952-D00BB0FCE4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4.xml"/><Relationship Id="rId75" Type="http://schemas.openxmlformats.org/officeDocument/2006/relationships/font" Target="fonts/Montserrat-bold.fntdata"/><Relationship Id="rId30" Type="http://schemas.openxmlformats.org/officeDocument/2006/relationships/slide" Target="slides/slide23.xml"/><Relationship Id="rId74" Type="http://schemas.openxmlformats.org/officeDocument/2006/relationships/font" Target="fonts/Montserrat-regular.fntdata"/><Relationship Id="rId33" Type="http://schemas.openxmlformats.org/officeDocument/2006/relationships/slide" Target="slides/slide26.xml"/><Relationship Id="rId77" Type="http://schemas.openxmlformats.org/officeDocument/2006/relationships/font" Target="fonts/Montserrat-boldItalic.fntdata"/><Relationship Id="rId32" Type="http://schemas.openxmlformats.org/officeDocument/2006/relationships/slide" Target="slides/slide25.xml"/><Relationship Id="rId76" Type="http://schemas.openxmlformats.org/officeDocument/2006/relationships/font" Target="fonts/Montserrat-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5.xml"/><Relationship Id="rId66" Type="http://schemas.openxmlformats.org/officeDocument/2006/relationships/font" Target="fonts/Roboto-regular.fntdata"/><Relationship Id="rId21" Type="http://schemas.openxmlformats.org/officeDocument/2006/relationships/slide" Target="slides/slide14.xml"/><Relationship Id="rId65" Type="http://schemas.openxmlformats.org/officeDocument/2006/relationships/font" Target="fonts/Raleway-boldItalic.fntdata"/><Relationship Id="rId24" Type="http://schemas.openxmlformats.org/officeDocument/2006/relationships/slide" Target="slides/slide17.xml"/><Relationship Id="rId68" Type="http://schemas.openxmlformats.org/officeDocument/2006/relationships/font" Target="fonts/Roboto-italic.fntdata"/><Relationship Id="rId23" Type="http://schemas.openxmlformats.org/officeDocument/2006/relationships/slide" Target="slides/slide16.xml"/><Relationship Id="rId67" Type="http://schemas.openxmlformats.org/officeDocument/2006/relationships/font" Target="fonts/Roboto-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2a8ef1082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2a8ef10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Zhi</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900">
                <a:solidFill>
                  <a:schemeClr val="dk1"/>
                </a:solidFill>
              </a:rPr>
              <a:t>Good morning everyone we are team tracking sidewinders working with the AIr Force, thank you all for coming today for our presentation today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FIrst we would like to introduce our montor MSGT Santos and Amy Miller</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f86e8cd4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f86e8cd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e7a1e6d9b_1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e7a1e6d9b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e7a1e6d9b_1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ae7a1e6d9b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18b6da08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18b6da0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53ffe54d8_1_9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53ffe54d8_1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2a8ef1082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a2a8ef108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e7a1e6d9b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ae7a1e6d9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a18b6da08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a18b6da08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ae7a1e6d9b_1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ae7a1e6d9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Everybody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ae7a1e6d9b_1_5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ae7a1e6d9b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e67ac8d5e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e67ac8d5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a49e7b5b7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a49e7b5b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99886849d2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99886849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a49e7b5b71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a49e7b5b7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a18b6da08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a18b6da0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a6866ae38c_29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a6866ae38c_2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Excel Solution Bandaid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a6866ae38c_29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a6866ae38c_2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Excel Solution Bandaid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ae7332200e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ae733220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ae7332200e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ae7332200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ae7a1e6d9b_0_7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ae7a1e6d9b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ae7a1e6d9b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ae7a1e6d9b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201dd0e1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201dd0e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ae7a1e6d9b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ae7a1e6d9b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ae7a1e6d9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ae7a1e6d9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ae7a1e6d9b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ae7a1e6d9b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ae7a1e6d9b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ae7a1e6d9b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ae7a1e6d9b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ae7a1e6d9b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ae7a1e6d9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ae7a1e6d9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ae7a1e6d9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ae7a1e6d9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ae7a1e6d9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ae7a1e6d9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ae7a1e6d9b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ae7a1e6d9b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ae7a1e6d9b_15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ae7a1e6d9b_1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Zhi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ill be introducing our team member, my name is zhixin li and ill be the tech lead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a18b6da083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a18b6da08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yhanessa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a18b6da083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a18b6da08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yhanessa</a:t>
            </a:r>
            <a:endParaRPr/>
          </a:p>
          <a:p>
            <a:pPr indent="-317500" lvl="0" marL="457200" rtl="0" algn="l">
              <a:spcBef>
                <a:spcPts val="0"/>
              </a:spcBef>
              <a:spcAft>
                <a:spcPts val="0"/>
              </a:spcAft>
              <a:buSzPts val="1400"/>
              <a:buChar char="●"/>
            </a:pPr>
            <a:r>
              <a:rPr lang="en"/>
              <a:t>2nd base visit</a:t>
            </a:r>
            <a:endParaRPr/>
          </a:p>
          <a:p>
            <a:pPr indent="-317500" lvl="0" marL="457200" rtl="0" algn="l">
              <a:spcBef>
                <a:spcPts val="0"/>
              </a:spcBef>
              <a:spcAft>
                <a:spcPts val="0"/>
              </a:spcAft>
              <a:buSzPts val="1400"/>
              <a:buChar char="●"/>
            </a:pPr>
            <a:r>
              <a:rPr lang="en"/>
              <a:t>Getting more feedback on our mvp</a:t>
            </a:r>
            <a:endParaRPr/>
          </a:p>
          <a:p>
            <a:pPr indent="-317500" lvl="0" marL="457200" rtl="0" algn="l">
              <a:spcBef>
                <a:spcPts val="0"/>
              </a:spcBef>
              <a:spcAft>
                <a:spcPts val="0"/>
              </a:spcAft>
              <a:buSzPts val="1400"/>
              <a:buChar char="●"/>
            </a:pPr>
            <a:r>
              <a:rPr lang="en"/>
              <a:t>Finding out about TRON, OKTA, and other </a:t>
            </a:r>
            <a:r>
              <a:rPr lang="en"/>
              <a:t>requirements</a:t>
            </a:r>
            <a:r>
              <a:rPr lang="en"/>
              <a:t> that we didn’t know</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a2a8ef1082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a2a8ef108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a53ffe54d8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a53ffe54d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created an </a:t>
            </a:r>
            <a:r>
              <a:rPr lang="en"/>
              <a:t>excel solution for MSgt Santos.It is not a permanent fix but a tool for her to use. It should organize her reports and give MSgt santos better visuals compared to her original ones.  I was able to create an output spreadsheet that takes in the 5 reports that MSgt Santos receives. It removes the excess data and displays the percentage completion of each individual training and overall reports. The spreadsheet also displays the calculated expiration date of the trainings and names of the airmen who are due for training. So it is easy for MSgt to track down. It is also color coordinated so red mean overdue, yellow mean upcoming and green means good.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a53ffe54d8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a53ffe54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9ed43d3311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9ed43d33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a09cc727e6_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a09cc727e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a18b6da083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a18b6da08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Patrick doing all of the MVP</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 built our proposed solution with consideration that this is how “ideally” our solution should work, and not considering the actual nuances of implementation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For the sake of completing MVP, we are not using something like OKTA for authentication</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a18b6da083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a18b6da08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first gain of our solution is better visualization</a:t>
            </a:r>
            <a:endParaRPr/>
          </a:p>
          <a:p>
            <a:pPr indent="-317500" lvl="0" marL="457200" rtl="0" algn="l">
              <a:spcBef>
                <a:spcPts val="0"/>
              </a:spcBef>
              <a:spcAft>
                <a:spcPts val="0"/>
              </a:spcAft>
              <a:buSzPts val="1400"/>
              <a:buChar char="●"/>
            </a:pPr>
            <a:r>
              <a:rPr lang="en"/>
              <a:t>UTMs can quickly see the overall state of their unit’s training, and see the most non-compliant trainings</a:t>
            </a:r>
            <a:endParaRPr/>
          </a:p>
          <a:p>
            <a:pPr indent="-317500" lvl="0" marL="457200" rtl="0" algn="l">
              <a:spcBef>
                <a:spcPts val="0"/>
              </a:spcBef>
              <a:spcAft>
                <a:spcPts val="0"/>
              </a:spcAft>
              <a:buSzPts val="1400"/>
              <a:buChar char="●"/>
            </a:pPr>
            <a:r>
              <a:rPr lang="en">
                <a:solidFill>
                  <a:schemeClr val="dk1"/>
                </a:solidFill>
              </a:rPr>
              <a:t>O</a:t>
            </a:r>
            <a:r>
              <a:rPr lang="en">
                <a:solidFill>
                  <a:schemeClr val="dk1"/>
                </a:solidFill>
              </a:rPr>
              <a:t>ur charts received </a:t>
            </a:r>
            <a:r>
              <a:rPr lang="en"/>
              <a:t>Positive feedback from Hickam base visit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a18b6da083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a18b6da0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UTMs can see the details of their training management in the profile list page</a:t>
            </a:r>
            <a:endParaRPr/>
          </a:p>
          <a:p>
            <a:pPr indent="-317500" lvl="0" marL="457200" rtl="0" algn="l">
              <a:spcBef>
                <a:spcPts val="0"/>
              </a:spcBef>
              <a:spcAft>
                <a:spcPts val="0"/>
              </a:spcAft>
              <a:buSzPts val="1400"/>
              <a:buChar char="●"/>
            </a:pPr>
            <a:r>
              <a:rPr lang="en"/>
              <a:t>The page has Filters based on most relevant fields: EDIP, AFSC, PAS, Work center, expired and due soon training</a:t>
            </a:r>
            <a:endParaRPr/>
          </a:p>
          <a:p>
            <a:pPr indent="-317500" lvl="0" marL="457200" rtl="0" algn="l">
              <a:spcBef>
                <a:spcPts val="0"/>
              </a:spcBef>
              <a:spcAft>
                <a:spcPts val="0"/>
              </a:spcAft>
              <a:buSzPts val="1400"/>
              <a:buChar char="●"/>
            </a:pPr>
            <a:r>
              <a:rPr lang="en"/>
              <a:t>Another gain is the ability to quickly notify all expired aiman without taking time to look at the data and write emails to individual servicemembers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a2a8ef108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a2a8ef10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Zhi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a18b6da083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a18b6da08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Servicemember profile page consolidate information for each airman</a:t>
            </a:r>
            <a:endParaRPr/>
          </a:p>
          <a:p>
            <a:pPr indent="-317500" lvl="0" marL="457200" rtl="0" algn="l">
              <a:spcBef>
                <a:spcPts val="0"/>
              </a:spcBef>
              <a:spcAft>
                <a:spcPts val="0"/>
              </a:spcAft>
              <a:buSzPts val="1400"/>
              <a:buChar char="●"/>
            </a:pPr>
            <a:r>
              <a:rPr lang="en">
                <a:solidFill>
                  <a:schemeClr val="dk1"/>
                </a:solidFill>
              </a:rPr>
              <a:t>UTMs can s</a:t>
            </a:r>
            <a:r>
              <a:rPr lang="en">
                <a:solidFill>
                  <a:schemeClr val="dk1"/>
                </a:solidFill>
              </a:rPr>
              <a:t>ee status of individual airman’s training</a:t>
            </a:r>
            <a:endParaRPr/>
          </a:p>
          <a:p>
            <a:pPr indent="-317500" lvl="0" marL="457200" rtl="0" algn="l">
              <a:spcBef>
                <a:spcPts val="0"/>
              </a:spcBef>
              <a:spcAft>
                <a:spcPts val="0"/>
              </a:spcAft>
              <a:buSzPts val="1400"/>
              <a:buChar char="●"/>
            </a:pPr>
            <a:r>
              <a:rPr lang="en"/>
              <a:t>We also created a certificate storage page, where all certifications are in one place</a:t>
            </a:r>
            <a:endParaRPr/>
          </a:p>
          <a:p>
            <a:pPr indent="-317500" lvl="1" marL="914400" rtl="0" algn="l">
              <a:spcBef>
                <a:spcPts val="0"/>
              </a:spcBef>
              <a:spcAft>
                <a:spcPts val="0"/>
              </a:spcAft>
              <a:buSzPts val="1400"/>
              <a:buChar char="○"/>
            </a:pPr>
            <a:r>
              <a:rPr lang="en"/>
              <a:t>UTMs can upload / download </a:t>
            </a:r>
            <a:r>
              <a:rPr lang="en"/>
              <a:t>certificates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a18b6da083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a18b6da08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also created the mass training update page</a:t>
            </a:r>
            <a:endParaRPr/>
          </a:p>
          <a:p>
            <a:pPr indent="-317500" lvl="0" marL="457200" rtl="0" algn="l">
              <a:spcBef>
                <a:spcPts val="0"/>
              </a:spcBef>
              <a:spcAft>
                <a:spcPts val="0"/>
              </a:spcAft>
              <a:buSzPts val="1400"/>
              <a:buChar char="●"/>
            </a:pPr>
            <a:r>
              <a:rPr lang="en"/>
              <a:t>Gain: This page automate and streamline the process of sending out notifications to a select group of people</a:t>
            </a:r>
            <a:endParaRPr/>
          </a:p>
          <a:p>
            <a:pPr indent="-317500" lvl="0" marL="457200" rtl="0" algn="l">
              <a:spcBef>
                <a:spcPts val="0"/>
              </a:spcBef>
              <a:spcAft>
                <a:spcPts val="0"/>
              </a:spcAft>
              <a:buSzPts val="1400"/>
              <a:buChar char="●"/>
            </a:pPr>
            <a:r>
              <a:rPr lang="en"/>
              <a:t>In our proposed solution, this page would be able to apply updates to all legacy platform: MRDSS, ITRM, other databases, saving UTMs having to enter the data multiple times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a18b6da083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a18b6da08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UTMs can upload </a:t>
            </a:r>
            <a:r>
              <a:rPr lang="en">
                <a:solidFill>
                  <a:schemeClr val="dk1"/>
                </a:solidFill>
              </a:rPr>
              <a:t>legacy excel files to </a:t>
            </a:r>
            <a:r>
              <a:rPr lang="en"/>
              <a:t>Integrate </a:t>
            </a:r>
            <a:r>
              <a:rPr lang="en">
                <a:solidFill>
                  <a:schemeClr val="dk1"/>
                </a:solidFill>
              </a:rPr>
              <a:t>our solution with</a:t>
            </a:r>
            <a:r>
              <a:rPr lang="en"/>
              <a:t> the current system </a:t>
            </a:r>
            <a:endParaRPr/>
          </a:p>
          <a:p>
            <a:pPr indent="-317500" lvl="0" marL="457200" rtl="0" algn="l">
              <a:spcBef>
                <a:spcPts val="0"/>
              </a:spcBef>
              <a:spcAft>
                <a:spcPts val="0"/>
              </a:spcAft>
              <a:buSzPts val="1400"/>
              <a:buChar char="●"/>
            </a:pPr>
            <a:r>
              <a:rPr lang="en"/>
              <a:t>UTMs can also download the database as a excel file for creating reports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a1e5acb039_1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a1e5acb039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a53ffe54d8_1_10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a53ffe54d8_1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Excel Solution Bandaid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e7a1e6d9b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ae7a1e6d9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f3e6210c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f3e6210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Elis</a:t>
            </a:r>
            <a:endParaRPr/>
          </a:p>
          <a:p>
            <a:pPr indent="0" lvl="0" marL="0" rtl="0" algn="l">
              <a:spcBef>
                <a:spcPts val="0"/>
              </a:spcBef>
              <a:spcAft>
                <a:spcPts val="0"/>
              </a:spcAft>
              <a:buNone/>
            </a:pPr>
            <a:r>
              <a:rPr lang="en"/>
              <a:t>Our </a:t>
            </a:r>
            <a:r>
              <a:rPr lang="en"/>
              <a:t>initial</a:t>
            </a:r>
            <a:r>
              <a:rPr lang="en"/>
              <a:t> understanding of the problem was that there were many platform that MSgt Santos uses, plus the personalized excel sheet it </a:t>
            </a:r>
            <a:r>
              <a:rPr lang="en"/>
              <a:t>resulted</a:t>
            </a:r>
            <a:r>
              <a:rPr lang="en"/>
              <a:t> in wasted time due to repetition into multiple platform and the tediousness of using an excel </a:t>
            </a:r>
            <a:r>
              <a:rPr lang="en"/>
              <a:t>spreadsheet</a:t>
            </a: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9f46556039_2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9f46556039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Elis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e7a1e6d9b_1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e7a1e6d9b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Maybe add some interviews 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400"/>
              <a:buNone/>
              <a:defRPr sz="4400">
                <a:solidFill>
                  <a:schemeClr val="dk2"/>
                </a:solidFill>
              </a:defRPr>
            </a:lvl1pPr>
            <a:lvl2pPr lvl="1" rtl="0">
              <a:spcBef>
                <a:spcPts val="0"/>
              </a:spcBef>
              <a:spcAft>
                <a:spcPts val="0"/>
              </a:spcAft>
              <a:buClr>
                <a:schemeClr val="dk2"/>
              </a:buClr>
              <a:buSzPts val="4400"/>
              <a:buNone/>
              <a:defRPr sz="4400">
                <a:solidFill>
                  <a:schemeClr val="dk2"/>
                </a:solidFill>
              </a:defRPr>
            </a:lvl2pPr>
            <a:lvl3pPr lvl="2" rtl="0">
              <a:spcBef>
                <a:spcPts val="0"/>
              </a:spcBef>
              <a:spcAft>
                <a:spcPts val="0"/>
              </a:spcAft>
              <a:buClr>
                <a:schemeClr val="dk2"/>
              </a:buClr>
              <a:buSzPts val="4400"/>
              <a:buNone/>
              <a:defRPr sz="4400">
                <a:solidFill>
                  <a:schemeClr val="dk2"/>
                </a:solidFill>
              </a:defRPr>
            </a:lvl3pPr>
            <a:lvl4pPr lvl="3" rtl="0">
              <a:spcBef>
                <a:spcPts val="0"/>
              </a:spcBef>
              <a:spcAft>
                <a:spcPts val="0"/>
              </a:spcAft>
              <a:buClr>
                <a:schemeClr val="dk2"/>
              </a:buClr>
              <a:buSzPts val="4400"/>
              <a:buNone/>
              <a:defRPr sz="4400">
                <a:solidFill>
                  <a:schemeClr val="dk2"/>
                </a:solidFill>
              </a:defRPr>
            </a:lvl4pPr>
            <a:lvl5pPr lvl="4" rtl="0">
              <a:spcBef>
                <a:spcPts val="0"/>
              </a:spcBef>
              <a:spcAft>
                <a:spcPts val="0"/>
              </a:spcAft>
              <a:buClr>
                <a:schemeClr val="dk2"/>
              </a:buClr>
              <a:buSzPts val="4400"/>
              <a:buNone/>
              <a:defRPr sz="4400">
                <a:solidFill>
                  <a:schemeClr val="dk2"/>
                </a:solidFill>
              </a:defRPr>
            </a:lvl5pPr>
            <a:lvl6pPr lvl="5" rtl="0">
              <a:spcBef>
                <a:spcPts val="0"/>
              </a:spcBef>
              <a:spcAft>
                <a:spcPts val="0"/>
              </a:spcAft>
              <a:buClr>
                <a:schemeClr val="dk2"/>
              </a:buClr>
              <a:buSzPts val="4400"/>
              <a:buNone/>
              <a:defRPr sz="4400">
                <a:solidFill>
                  <a:schemeClr val="dk2"/>
                </a:solidFill>
              </a:defRPr>
            </a:lvl6pPr>
            <a:lvl7pPr lvl="6" rtl="0">
              <a:spcBef>
                <a:spcPts val="0"/>
              </a:spcBef>
              <a:spcAft>
                <a:spcPts val="0"/>
              </a:spcAft>
              <a:buClr>
                <a:schemeClr val="dk2"/>
              </a:buClr>
              <a:buSzPts val="4400"/>
              <a:buNone/>
              <a:defRPr sz="4400">
                <a:solidFill>
                  <a:schemeClr val="dk2"/>
                </a:solidFill>
              </a:defRPr>
            </a:lvl7pPr>
            <a:lvl8pPr lvl="7" rtl="0">
              <a:spcBef>
                <a:spcPts val="0"/>
              </a:spcBef>
              <a:spcAft>
                <a:spcPts val="0"/>
              </a:spcAft>
              <a:buClr>
                <a:schemeClr val="dk2"/>
              </a:buClr>
              <a:buSzPts val="4400"/>
              <a:buNone/>
              <a:defRPr sz="4400">
                <a:solidFill>
                  <a:schemeClr val="dk2"/>
                </a:solidFill>
              </a:defRPr>
            </a:lvl8pPr>
            <a:lvl9pPr lvl="8" rtl="0">
              <a:spcBef>
                <a:spcPts val="0"/>
              </a:spcBef>
              <a:spcAft>
                <a:spcPts val="0"/>
              </a:spcAft>
              <a:buClr>
                <a:schemeClr val="dk2"/>
              </a:buClr>
              <a:buSzPts val="4400"/>
              <a:buNone/>
              <a:defRPr sz="4400">
                <a:solidFill>
                  <a:schemeClr val="dk2"/>
                </a:solidFill>
              </a:defRPr>
            </a:lvl9pPr>
          </a:lstStyle>
          <a:p/>
        </p:txBody>
      </p:sp>
      <p:sp>
        <p:nvSpPr>
          <p:cNvPr id="11" name="Google Shape;11;p2"/>
          <p:cNvSpPr/>
          <p:nvPr/>
        </p:nvSpPr>
        <p:spPr>
          <a:xfrm>
            <a:off x="5938246" y="2533163"/>
            <a:ext cx="7218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78"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 name="Google Shape;9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sp>
        <p:nvSpPr>
          <p:cNvPr id="100" name="Google Shape;100;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2" name="Google Shape;102;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3" name="Google Shape;10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b="1" sz="2400">
                <a:solidFill>
                  <a:schemeClr val="lt1"/>
                </a:solidFill>
              </a:defRPr>
            </a:lvl1pPr>
            <a:lvl2pPr lvl="1" rtl="0" algn="ctr">
              <a:spcBef>
                <a:spcPts val="0"/>
              </a:spcBef>
              <a:spcAft>
                <a:spcPts val="0"/>
              </a:spcAft>
              <a:buClr>
                <a:schemeClr val="lt1"/>
              </a:buClr>
              <a:buSzPts val="2400"/>
              <a:buNone/>
              <a:defRPr b="1">
                <a:solidFill>
                  <a:schemeClr val="lt1"/>
                </a:solidFill>
              </a:defRPr>
            </a:lvl2pPr>
            <a:lvl3pPr lvl="2" rtl="0" algn="ctr">
              <a:spcBef>
                <a:spcPts val="0"/>
              </a:spcBef>
              <a:spcAft>
                <a:spcPts val="0"/>
              </a:spcAft>
              <a:buClr>
                <a:schemeClr val="lt1"/>
              </a:buClr>
              <a:buSzPts val="2400"/>
              <a:buNone/>
              <a:defRPr b="1">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19" name="Google Shape;19;p3"/>
          <p:cNvSpPr/>
          <p:nvPr/>
        </p:nvSpPr>
        <p:spPr>
          <a:xfrm>
            <a:off x="3047704" y="3992850"/>
            <a:ext cx="3047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sp>
        <p:nvSpPr>
          <p:cNvPr id="124" name="Google Shape;124;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2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6" name="Google Shape;12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 name="Shape 23"/>
        <p:cNvGrpSpPr/>
        <p:nvPr/>
      </p:nvGrpSpPr>
      <p:grpSpPr>
        <a:xfrm>
          <a:off x="0" y="0"/>
          <a:ext cx="0" cy="0"/>
          <a:chOff x="0" y="0"/>
          <a:chExt cx="0" cy="0"/>
        </a:xfrm>
      </p:grpSpPr>
      <p:sp>
        <p:nvSpPr>
          <p:cNvPr id="24" name="Google Shape;24;p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a:lvl4pPr>
            <a:lvl5pPr indent="-381000" lvl="4" marL="2286000" rtl="0" algn="ctr">
              <a:spcBef>
                <a:spcPts val="0"/>
              </a:spcBef>
              <a:spcAft>
                <a:spcPts val="0"/>
              </a:spcAft>
              <a:buSzPts val="2400"/>
              <a:buChar char="○"/>
              <a:defRPr i="1"/>
            </a:lvl5pPr>
            <a:lvl6pPr indent="-381000" lvl="5" marL="2743200" rtl="0" algn="ctr">
              <a:spcBef>
                <a:spcPts val="0"/>
              </a:spcBef>
              <a:spcAft>
                <a:spcPts val="0"/>
              </a:spcAft>
              <a:buSzPts val="2400"/>
              <a:buChar char="■"/>
              <a:defRPr i="1"/>
            </a:lvl6pPr>
            <a:lvl7pPr indent="-381000" lvl="6" marL="3200400" rtl="0" algn="ctr">
              <a:spcBef>
                <a:spcPts val="0"/>
              </a:spcBef>
              <a:spcAft>
                <a:spcPts val="0"/>
              </a:spcAft>
              <a:buSzPts val="2400"/>
              <a:buChar char="●"/>
              <a:defRPr i="1"/>
            </a:lvl7pPr>
            <a:lvl8pPr indent="-381000" lvl="7" marL="3657600" rtl="0" algn="ctr">
              <a:spcBef>
                <a:spcPts val="0"/>
              </a:spcBef>
              <a:spcAft>
                <a:spcPts val="0"/>
              </a:spcAft>
              <a:buSzPts val="2400"/>
              <a:buChar char="○"/>
              <a:defRPr i="1"/>
            </a:lvl8pPr>
            <a:lvl9pPr indent="-381000" lvl="8" marL="4114800" rtl="0" algn="ctr">
              <a:spcBef>
                <a:spcPts val="0"/>
              </a:spcBef>
              <a:spcAft>
                <a:spcPts val="0"/>
              </a:spcAft>
              <a:buSzPts val="2400"/>
              <a:buChar char="■"/>
              <a:defRPr i="1"/>
            </a:lvl9pPr>
          </a:lstStyle>
          <a:p/>
        </p:txBody>
      </p:sp>
      <p:sp>
        <p:nvSpPr>
          <p:cNvPr id="25" name="Google Shape;25;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accent6"/>
                </a:solidFill>
              </a:rPr>
              <a:t>“</a:t>
            </a:r>
            <a:endParaRPr b="1" sz="9600">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434177" y="1599675"/>
            <a:ext cx="17103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1599675"/>
            <a:ext cx="17103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710425" y="1599675"/>
            <a:ext cx="17103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Clr>
                <a:schemeClr val="accent6"/>
              </a:buClr>
              <a:buSzPts val="1800"/>
              <a:buChar char="▷"/>
              <a:defRPr>
                <a:solidFill>
                  <a:schemeClr val="dk1"/>
                </a:solidFill>
              </a:defRPr>
            </a:lvl1pPr>
            <a:lvl2pPr indent="-381000" lvl="1" marL="914400" rtl="0">
              <a:spcBef>
                <a:spcPts val="0"/>
              </a:spcBef>
              <a:spcAft>
                <a:spcPts val="0"/>
              </a:spcAft>
              <a:buClr>
                <a:schemeClr val="dk1"/>
              </a:buClr>
              <a:buSzPts val="2400"/>
              <a:buChar char="○"/>
              <a:defRPr>
                <a:solidFill>
                  <a:schemeClr val="dk1"/>
                </a:solidFill>
              </a:defRPr>
            </a:lvl2pPr>
            <a:lvl3pPr indent="-381000" lvl="2" marL="1371600" rtl="0">
              <a:spcBef>
                <a:spcPts val="0"/>
              </a:spcBef>
              <a:spcAft>
                <a:spcPts val="0"/>
              </a:spcAft>
              <a:buClr>
                <a:schemeClr val="dk1"/>
              </a:buClr>
              <a:buSzPts val="2400"/>
              <a:buChar char="■"/>
              <a:defRPr>
                <a:solidFill>
                  <a:schemeClr val="dk1"/>
                </a:solidFill>
              </a:defRPr>
            </a:lvl3pPr>
            <a:lvl4pPr indent="-381000" lvl="3" marL="1828800" rtl="0">
              <a:spcBef>
                <a:spcPts val="0"/>
              </a:spcBef>
              <a:spcAft>
                <a:spcPts val="0"/>
              </a:spcAft>
              <a:buClr>
                <a:schemeClr val="dk1"/>
              </a:buClr>
              <a:buSzPts val="2400"/>
              <a:buChar char="●"/>
              <a:defRPr>
                <a:solidFill>
                  <a:schemeClr val="dk1"/>
                </a:solidFill>
              </a:defRPr>
            </a:lvl4pPr>
            <a:lvl5pPr indent="-381000" lvl="4" marL="2286000" rtl="0">
              <a:spcBef>
                <a:spcPts val="0"/>
              </a:spcBef>
              <a:spcAft>
                <a:spcPts val="0"/>
              </a:spcAft>
              <a:buClr>
                <a:schemeClr val="dk1"/>
              </a:buClr>
              <a:buSzPts val="2400"/>
              <a:buChar char="○"/>
              <a:defRPr>
                <a:solidFill>
                  <a:schemeClr val="dk1"/>
                </a:solidFill>
              </a:defRPr>
            </a:lvl5pPr>
            <a:lvl6pPr indent="-381000" lvl="5" marL="2743200" rtl="0">
              <a:spcBef>
                <a:spcPts val="0"/>
              </a:spcBef>
              <a:spcAft>
                <a:spcPts val="0"/>
              </a:spcAft>
              <a:buClr>
                <a:schemeClr val="dk1"/>
              </a:buClr>
              <a:buSzPts val="2400"/>
              <a:buChar char="■"/>
              <a:defRPr>
                <a:solidFill>
                  <a:schemeClr val="dk1"/>
                </a:solidFill>
              </a:defRPr>
            </a:lvl6pPr>
            <a:lvl7pPr indent="-381000" lvl="6" marL="3200400" rtl="0">
              <a:spcBef>
                <a:spcPts val="0"/>
              </a:spcBef>
              <a:spcAft>
                <a:spcPts val="0"/>
              </a:spcAft>
              <a:buClr>
                <a:schemeClr val="dk1"/>
              </a:buClr>
              <a:buSzPts val="2400"/>
              <a:buChar char="●"/>
              <a:defRPr>
                <a:solidFill>
                  <a:schemeClr val="dk1"/>
                </a:solidFill>
              </a:defRPr>
            </a:lvl7pPr>
            <a:lvl8pPr indent="-381000" lvl="7" marL="3657600" rtl="0">
              <a:spcBef>
                <a:spcPts val="0"/>
              </a:spcBef>
              <a:spcAft>
                <a:spcPts val="0"/>
              </a:spcAft>
              <a:buClr>
                <a:schemeClr val="dk1"/>
              </a:buClr>
              <a:buSzPts val="2400"/>
              <a:buChar char="○"/>
              <a:defRPr>
                <a:solidFill>
                  <a:schemeClr val="dk1"/>
                </a:solidFill>
              </a:defRPr>
            </a:lvl8pPr>
            <a:lvl9pPr indent="-381000" lvl="8" marL="4114800" rtl="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 name="Google Shape;45;p6"/>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6" name="Google Shape;46;p6"/>
          <p:cNvSpPr txBox="1"/>
          <p:nvPr>
            <p:ph idx="2" type="body"/>
          </p:nvPr>
        </p:nvSpPr>
        <p:spPr>
          <a:xfrm>
            <a:off x="4219456" y="1200150"/>
            <a:ext cx="31368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47" name="Google Shape;47;p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p:nvPr>
            <p:ph idx="1" type="body"/>
          </p:nvPr>
        </p:nvSpPr>
        <p:spPr>
          <a:xfrm>
            <a:off x="893700"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7"/>
          <p:cNvSpPr txBox="1"/>
          <p:nvPr>
            <p:ph idx="2" type="body"/>
          </p:nvPr>
        </p:nvSpPr>
        <p:spPr>
          <a:xfrm>
            <a:off x="3386404"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 name="Google Shape;64;p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lvl1pPr indent="-228600" lvl="0" marL="457200" rtl="0">
              <a:spcBef>
                <a:spcPts val="360"/>
              </a:spcBef>
              <a:spcAft>
                <a:spcPts val="0"/>
              </a:spcAft>
              <a:buClr>
                <a:schemeClr val="dk2"/>
              </a:buClr>
              <a:buSzPts val="1400"/>
              <a:buNone/>
              <a:defRPr sz="1400">
                <a:solidFill>
                  <a:schemeClr val="dk2"/>
                </a:solidFill>
              </a:defRPr>
            </a:lvl1pPr>
          </a:lstStyle>
          <a:p/>
        </p:txBody>
      </p:sp>
      <p:sp>
        <p:nvSpPr>
          <p:cNvPr id="71" name="Google Shape;71;p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indent="-381000" lvl="1" marL="9144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indent="-381000" lvl="2" marL="13716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indent="-381000" lvl="3" marL="18288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indent="-381000" lvl="4" marL="2286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indent="-381000" lvl="5" marL="27432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indent="-381000" lvl="6" marL="32004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indent="-381000" lvl="7" marL="36576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indent="-381000" lvl="8" marL="41148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p:txBody>
      </p:sp>
      <p:sp>
        <p:nvSpPr>
          <p:cNvPr id="8" name="Google Shape;8;p1"/>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accent6"/>
                </a:solidFill>
                <a:latin typeface="Lato"/>
                <a:ea typeface="Lato"/>
                <a:cs typeface="Lato"/>
                <a:sym typeface="Lato"/>
              </a:defRPr>
            </a:lvl1pPr>
            <a:lvl2pPr lvl="1" rtl="0" algn="r">
              <a:buNone/>
              <a:defRPr sz="1300">
                <a:solidFill>
                  <a:schemeClr val="accent6"/>
                </a:solidFill>
                <a:latin typeface="Lato"/>
                <a:ea typeface="Lato"/>
                <a:cs typeface="Lato"/>
                <a:sym typeface="Lato"/>
              </a:defRPr>
            </a:lvl2pPr>
            <a:lvl3pPr lvl="2" rtl="0" algn="r">
              <a:buNone/>
              <a:defRPr sz="1300">
                <a:solidFill>
                  <a:schemeClr val="accent6"/>
                </a:solidFill>
                <a:latin typeface="Lato"/>
                <a:ea typeface="Lato"/>
                <a:cs typeface="Lato"/>
                <a:sym typeface="Lato"/>
              </a:defRPr>
            </a:lvl3pPr>
            <a:lvl4pPr lvl="3" rtl="0" algn="r">
              <a:buNone/>
              <a:defRPr sz="1300">
                <a:solidFill>
                  <a:schemeClr val="accent6"/>
                </a:solidFill>
                <a:latin typeface="Lato"/>
                <a:ea typeface="Lato"/>
                <a:cs typeface="Lato"/>
                <a:sym typeface="Lato"/>
              </a:defRPr>
            </a:lvl4pPr>
            <a:lvl5pPr lvl="4" rtl="0" algn="r">
              <a:buNone/>
              <a:defRPr sz="1300">
                <a:solidFill>
                  <a:schemeClr val="accent6"/>
                </a:solidFill>
                <a:latin typeface="Lato"/>
                <a:ea typeface="Lato"/>
                <a:cs typeface="Lato"/>
                <a:sym typeface="Lato"/>
              </a:defRPr>
            </a:lvl5pPr>
            <a:lvl6pPr lvl="5" rtl="0" algn="r">
              <a:buNone/>
              <a:defRPr sz="1300">
                <a:solidFill>
                  <a:schemeClr val="accent6"/>
                </a:solidFill>
                <a:latin typeface="Lato"/>
                <a:ea typeface="Lato"/>
                <a:cs typeface="Lato"/>
                <a:sym typeface="Lato"/>
              </a:defRPr>
            </a:lvl6pPr>
            <a:lvl7pPr lvl="6" rtl="0" algn="r">
              <a:buNone/>
              <a:defRPr sz="1300">
                <a:solidFill>
                  <a:schemeClr val="accent6"/>
                </a:solidFill>
                <a:latin typeface="Lato"/>
                <a:ea typeface="Lato"/>
                <a:cs typeface="Lato"/>
                <a:sym typeface="Lato"/>
              </a:defRPr>
            </a:lvl7pPr>
            <a:lvl8pPr lvl="7" rtl="0" algn="r">
              <a:buNone/>
              <a:defRPr sz="1300">
                <a:solidFill>
                  <a:schemeClr val="accent6"/>
                </a:solidFill>
                <a:latin typeface="Lato"/>
                <a:ea typeface="Lato"/>
                <a:cs typeface="Lato"/>
                <a:sym typeface="Lato"/>
              </a:defRPr>
            </a:lvl8pPr>
            <a:lvl9pPr lvl="8" rtl="0" algn="r">
              <a:buNone/>
              <a:defRPr sz="1300">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 name="Google Shape;86;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7" name="Google Shape;8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0.jpg"/><Relationship Id="rId11" Type="http://schemas.openxmlformats.org/officeDocument/2006/relationships/image" Target="../media/image25.png"/><Relationship Id="rId10" Type="http://schemas.openxmlformats.org/officeDocument/2006/relationships/image" Target="../media/image3.png"/><Relationship Id="rId9" Type="http://schemas.openxmlformats.org/officeDocument/2006/relationships/image" Target="../media/image33.jpg"/><Relationship Id="rId5" Type="http://schemas.openxmlformats.org/officeDocument/2006/relationships/image" Target="../media/image13.png"/><Relationship Id="rId6" Type="http://schemas.openxmlformats.org/officeDocument/2006/relationships/image" Target="../media/image19.jpg"/><Relationship Id="rId7" Type="http://schemas.openxmlformats.org/officeDocument/2006/relationships/image" Target="../media/image21.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2.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3.jpg"/><Relationship Id="rId5" Type="http://schemas.openxmlformats.org/officeDocument/2006/relationships/image" Target="../media/image20.jpg"/><Relationship Id="rId6"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9.png"/><Relationship Id="rId9" Type="http://schemas.openxmlformats.org/officeDocument/2006/relationships/image" Target="../media/image10.png"/><Relationship Id="rId5" Type="http://schemas.openxmlformats.org/officeDocument/2006/relationships/image" Target="../media/image8.jpg"/><Relationship Id="rId6" Type="http://schemas.openxmlformats.org/officeDocument/2006/relationships/image" Target="../media/image24.png"/><Relationship Id="rId7" Type="http://schemas.openxmlformats.org/officeDocument/2006/relationships/image" Target="../media/image7.png"/><Relationship Id="rId8" Type="http://schemas.openxmlformats.org/officeDocument/2006/relationships/image" Target="../media/image4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47.png"/><Relationship Id="rId6"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1.jpg"/><Relationship Id="rId4" Type="http://schemas.openxmlformats.org/officeDocument/2006/relationships/image" Target="../media/image51.jpg"/><Relationship Id="rId5" Type="http://schemas.openxmlformats.org/officeDocument/2006/relationships/image" Target="../media/image45.jpg"/><Relationship Id="rId6" Type="http://schemas.openxmlformats.org/officeDocument/2006/relationships/image" Target="../media/image63.jpg"/><Relationship Id="rId7"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hyperlink" Target="https://h4dapp.bubbleapps.io/version-test/home_dashboard" TargetMode="External"/><Relationship Id="rId5" Type="http://schemas.openxmlformats.org/officeDocument/2006/relationships/image" Target="../media/image1.png"/><Relationship Id="rId6"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9.png"/><Relationship Id="rId7"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52.png"/><Relationship Id="rId5"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17.png"/><Relationship Id="rId5"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h4dapp.bubbleapps.io/version-test?debug_mode=true" TargetMode="External"/><Relationship Id="rId4" Type="http://schemas.openxmlformats.org/officeDocument/2006/relationships/hyperlink" Target="https://main.d32ai1lyqme0q3.amplifyapp.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jpg"/><Relationship Id="rId5" Type="http://schemas.openxmlformats.org/officeDocument/2006/relationships/image" Target="../media/image2.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4.png"/><Relationship Id="rId10" Type="http://schemas.openxmlformats.org/officeDocument/2006/relationships/image" Target="../media/image3.png"/><Relationship Id="rId9"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4">
            <a:alphaModFix amt="70000"/>
          </a:blip>
          <a:stretch>
            <a:fillRect/>
          </a:stretch>
        </p:blipFill>
        <p:spPr>
          <a:xfrm>
            <a:off x="0" y="2505456"/>
            <a:ext cx="9144000" cy="2679191"/>
          </a:xfrm>
          <a:prstGeom prst="rect">
            <a:avLst/>
          </a:prstGeom>
          <a:noFill/>
          <a:ln>
            <a:noFill/>
          </a:ln>
        </p:spPr>
      </p:pic>
      <p:pic>
        <p:nvPicPr>
          <p:cNvPr id="134" name="Google Shape;134;p24"/>
          <p:cNvPicPr preferRelativeResize="0"/>
          <p:nvPr/>
        </p:nvPicPr>
        <p:blipFill>
          <a:blip r:embed="rId5">
            <a:alphaModFix/>
          </a:blip>
          <a:stretch>
            <a:fillRect/>
          </a:stretch>
        </p:blipFill>
        <p:spPr>
          <a:xfrm>
            <a:off x="3340725" y="53381"/>
            <a:ext cx="2462550" cy="1922150"/>
          </a:xfrm>
          <a:prstGeom prst="rect">
            <a:avLst/>
          </a:prstGeom>
          <a:noFill/>
          <a:ln>
            <a:noFill/>
          </a:ln>
        </p:spPr>
      </p:pic>
      <p:sp>
        <p:nvSpPr>
          <p:cNvPr id="135" name="Google Shape;135;p24"/>
          <p:cNvSpPr txBox="1"/>
          <p:nvPr>
            <p:ph type="ctrTitle"/>
          </p:nvPr>
        </p:nvSpPr>
        <p:spPr>
          <a:xfrm>
            <a:off x="2676600" y="2812000"/>
            <a:ext cx="3790800" cy="1851000"/>
          </a:xfrm>
          <a:prstGeom prst="rect">
            <a:avLst/>
          </a:prstGeom>
          <a:noFill/>
          <a:effectLst>
            <a:outerShdw blurRad="57150" rotWithShape="0" algn="bl" dir="5400000" dist="19050">
              <a:srgbClr val="000000">
                <a:alpha val="73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Impact"/>
                <a:ea typeface="Impact"/>
                <a:cs typeface="Impact"/>
                <a:sym typeface="Impact"/>
              </a:rPr>
              <a:t>Tracking Sidewinders</a:t>
            </a:r>
            <a:endParaRPr sz="4800" u="sng">
              <a:solidFill>
                <a:srgbClr val="FFFFFF"/>
              </a:solidFill>
              <a:latin typeface="Impact"/>
              <a:ea typeface="Impact"/>
              <a:cs typeface="Impact"/>
              <a:sym typeface="Impact"/>
            </a:endParaRPr>
          </a:p>
        </p:txBody>
      </p:sp>
      <p:pic>
        <p:nvPicPr>
          <p:cNvPr id="136" name="Google Shape;136;p24"/>
          <p:cNvPicPr preferRelativeResize="0"/>
          <p:nvPr/>
        </p:nvPicPr>
        <p:blipFill>
          <a:blip r:embed="rId6">
            <a:alphaModFix/>
          </a:blip>
          <a:stretch>
            <a:fillRect/>
          </a:stretch>
        </p:blipFill>
        <p:spPr>
          <a:xfrm>
            <a:off x="640723" y="177150"/>
            <a:ext cx="1102250" cy="1354259"/>
          </a:xfrm>
          <a:prstGeom prst="rect">
            <a:avLst/>
          </a:prstGeom>
          <a:noFill/>
          <a:ln>
            <a:noFill/>
          </a:ln>
        </p:spPr>
      </p:pic>
      <p:sp>
        <p:nvSpPr>
          <p:cNvPr id="137" name="Google Shape;137;p24"/>
          <p:cNvSpPr txBox="1"/>
          <p:nvPr/>
        </p:nvSpPr>
        <p:spPr>
          <a:xfrm>
            <a:off x="0" y="1531400"/>
            <a:ext cx="325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Problem Sponsor</a:t>
            </a:r>
            <a:r>
              <a:rPr lang="en">
                <a:latin typeface="Lato"/>
                <a:ea typeface="Lato"/>
                <a:cs typeface="Lato"/>
                <a:sym typeface="Lato"/>
              </a:rPr>
              <a:t>: </a:t>
            </a:r>
            <a:r>
              <a:rPr lang="en" sz="1300">
                <a:latin typeface="Lato"/>
                <a:ea typeface="Lato"/>
                <a:cs typeface="Lato"/>
                <a:sym typeface="Lato"/>
              </a:rPr>
              <a:t>154 MDG DET 1</a:t>
            </a:r>
            <a:br>
              <a:rPr lang="en">
                <a:latin typeface="Lato"/>
                <a:ea typeface="Lato"/>
                <a:cs typeface="Lato"/>
                <a:sym typeface="Lato"/>
              </a:rPr>
            </a:br>
            <a:r>
              <a:rPr b="1" lang="en">
                <a:latin typeface="Lato"/>
                <a:ea typeface="Lato"/>
                <a:cs typeface="Lato"/>
                <a:sym typeface="Lato"/>
              </a:rPr>
              <a:t>Defense Mentor</a:t>
            </a:r>
            <a:r>
              <a:rPr lang="en">
                <a:latin typeface="Lato"/>
                <a:ea typeface="Lato"/>
                <a:cs typeface="Lato"/>
                <a:sym typeface="Lato"/>
              </a:rPr>
              <a:t>: MSGT Santos</a:t>
            </a:r>
            <a:r>
              <a:rPr lang="en">
                <a:latin typeface="Lato"/>
                <a:ea typeface="Lato"/>
                <a:cs typeface="Lato"/>
                <a:sym typeface="Lato"/>
              </a:rPr>
              <a:t> </a:t>
            </a:r>
            <a:br>
              <a:rPr lang="en">
                <a:latin typeface="Lato"/>
                <a:ea typeface="Lato"/>
                <a:cs typeface="Lato"/>
                <a:sym typeface="Lato"/>
              </a:rPr>
            </a:br>
            <a:r>
              <a:rPr b="1" lang="en">
                <a:latin typeface="Lato"/>
                <a:ea typeface="Lato"/>
                <a:cs typeface="Lato"/>
                <a:sym typeface="Lato"/>
              </a:rPr>
              <a:t>Business Mentor</a:t>
            </a:r>
            <a:r>
              <a:rPr lang="en">
                <a:latin typeface="Lato"/>
                <a:ea typeface="Lato"/>
                <a:cs typeface="Lato"/>
                <a:sym typeface="Lato"/>
              </a:rPr>
              <a:t>: Amy Miller</a:t>
            </a:r>
            <a:br>
              <a:rPr lang="en">
                <a:latin typeface="Lato"/>
                <a:ea typeface="Lato"/>
                <a:cs typeface="Lato"/>
                <a:sym typeface="Lato"/>
              </a:rPr>
            </a:br>
            <a:endParaRPr/>
          </a:p>
        </p:txBody>
      </p:sp>
      <p:pic>
        <p:nvPicPr>
          <p:cNvPr id="138" name="Google Shape;138;p24"/>
          <p:cNvPicPr preferRelativeResize="0"/>
          <p:nvPr/>
        </p:nvPicPr>
        <p:blipFill>
          <a:blip r:embed="rId7">
            <a:alphaModFix/>
          </a:blip>
          <a:stretch>
            <a:fillRect/>
          </a:stretch>
        </p:blipFill>
        <p:spPr>
          <a:xfrm>
            <a:off x="7826463" y="90364"/>
            <a:ext cx="1143925" cy="17500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1" name="Shape 271"/>
        <p:cNvGrpSpPr/>
        <p:nvPr/>
      </p:nvGrpSpPr>
      <p:grpSpPr>
        <a:xfrm>
          <a:off x="0" y="0"/>
          <a:ext cx="0" cy="0"/>
          <a:chOff x="0" y="0"/>
          <a:chExt cx="0" cy="0"/>
        </a:xfrm>
      </p:grpSpPr>
      <p:sp>
        <p:nvSpPr>
          <p:cNvPr id="272" name="Google Shape;272;p33"/>
          <p:cNvSpPr txBox="1"/>
          <p:nvPr>
            <p:ph type="title"/>
          </p:nvPr>
        </p:nvSpPr>
        <p:spPr>
          <a:xfrm>
            <a:off x="114750" y="172238"/>
            <a:ext cx="7628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solidFill>
                  <a:srgbClr val="222222"/>
                </a:solidFill>
              </a:rPr>
              <a:t>Common Theme from Interview: Multiple Systems/Method</a:t>
            </a:r>
            <a:endParaRPr b="1" sz="2900">
              <a:solidFill>
                <a:srgbClr val="222222"/>
              </a:solidFill>
            </a:endParaRPr>
          </a:p>
        </p:txBody>
      </p:sp>
      <p:sp>
        <p:nvSpPr>
          <p:cNvPr id="273" name="Google Shape;273;p3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33"/>
          <p:cNvPicPr preferRelativeResize="0"/>
          <p:nvPr/>
        </p:nvPicPr>
        <p:blipFill>
          <a:blip r:embed="rId3">
            <a:alphaModFix/>
          </a:blip>
          <a:stretch>
            <a:fillRect/>
          </a:stretch>
        </p:blipFill>
        <p:spPr>
          <a:xfrm>
            <a:off x="669850" y="2065425"/>
            <a:ext cx="1393224" cy="593700"/>
          </a:xfrm>
          <a:prstGeom prst="rect">
            <a:avLst/>
          </a:prstGeom>
          <a:noFill/>
          <a:ln>
            <a:noFill/>
          </a:ln>
        </p:spPr>
      </p:pic>
      <p:pic>
        <p:nvPicPr>
          <p:cNvPr id="275" name="Google Shape;275;p33"/>
          <p:cNvPicPr preferRelativeResize="0"/>
          <p:nvPr/>
        </p:nvPicPr>
        <p:blipFill>
          <a:blip r:embed="rId4">
            <a:alphaModFix/>
          </a:blip>
          <a:stretch>
            <a:fillRect/>
          </a:stretch>
        </p:blipFill>
        <p:spPr>
          <a:xfrm>
            <a:off x="804673" y="1072350"/>
            <a:ext cx="1258400" cy="688400"/>
          </a:xfrm>
          <a:prstGeom prst="rect">
            <a:avLst/>
          </a:prstGeom>
          <a:noFill/>
          <a:ln>
            <a:noFill/>
          </a:ln>
        </p:spPr>
      </p:pic>
      <p:pic>
        <p:nvPicPr>
          <p:cNvPr id="276" name="Google Shape;276;p33"/>
          <p:cNvPicPr preferRelativeResize="0"/>
          <p:nvPr/>
        </p:nvPicPr>
        <p:blipFill>
          <a:blip r:embed="rId5">
            <a:alphaModFix/>
          </a:blip>
          <a:stretch>
            <a:fillRect/>
          </a:stretch>
        </p:blipFill>
        <p:spPr>
          <a:xfrm>
            <a:off x="484175" y="2888800"/>
            <a:ext cx="1764584" cy="857400"/>
          </a:xfrm>
          <a:prstGeom prst="rect">
            <a:avLst/>
          </a:prstGeom>
          <a:noFill/>
          <a:ln>
            <a:noFill/>
          </a:ln>
        </p:spPr>
      </p:pic>
      <p:pic>
        <p:nvPicPr>
          <p:cNvPr id="277" name="Google Shape;277;p33"/>
          <p:cNvPicPr preferRelativeResize="0"/>
          <p:nvPr/>
        </p:nvPicPr>
        <p:blipFill>
          <a:blip r:embed="rId6">
            <a:alphaModFix/>
          </a:blip>
          <a:stretch>
            <a:fillRect/>
          </a:stretch>
        </p:blipFill>
        <p:spPr>
          <a:xfrm>
            <a:off x="6082650" y="2659113"/>
            <a:ext cx="2448750" cy="949550"/>
          </a:xfrm>
          <a:prstGeom prst="rect">
            <a:avLst/>
          </a:prstGeom>
          <a:noFill/>
          <a:ln>
            <a:noFill/>
          </a:ln>
        </p:spPr>
      </p:pic>
      <p:pic>
        <p:nvPicPr>
          <p:cNvPr id="278" name="Google Shape;278;p33"/>
          <p:cNvPicPr preferRelativeResize="0"/>
          <p:nvPr/>
        </p:nvPicPr>
        <p:blipFill>
          <a:blip r:embed="rId7">
            <a:alphaModFix/>
          </a:blip>
          <a:stretch>
            <a:fillRect/>
          </a:stretch>
        </p:blipFill>
        <p:spPr>
          <a:xfrm>
            <a:off x="4324977" y="1029650"/>
            <a:ext cx="1307100" cy="1404775"/>
          </a:xfrm>
          <a:prstGeom prst="rect">
            <a:avLst/>
          </a:prstGeom>
          <a:noFill/>
          <a:ln>
            <a:noFill/>
          </a:ln>
        </p:spPr>
      </p:pic>
      <p:pic>
        <p:nvPicPr>
          <p:cNvPr id="279" name="Google Shape;279;p33"/>
          <p:cNvPicPr preferRelativeResize="0"/>
          <p:nvPr/>
        </p:nvPicPr>
        <p:blipFill>
          <a:blip r:embed="rId8">
            <a:alphaModFix/>
          </a:blip>
          <a:stretch>
            <a:fillRect/>
          </a:stretch>
        </p:blipFill>
        <p:spPr>
          <a:xfrm>
            <a:off x="6082650" y="1157248"/>
            <a:ext cx="2218375" cy="1012750"/>
          </a:xfrm>
          <a:prstGeom prst="rect">
            <a:avLst/>
          </a:prstGeom>
          <a:noFill/>
          <a:ln>
            <a:noFill/>
          </a:ln>
        </p:spPr>
      </p:pic>
      <p:sp>
        <p:nvSpPr>
          <p:cNvPr id="280" name="Google Shape;280;p33"/>
          <p:cNvSpPr txBox="1"/>
          <p:nvPr/>
        </p:nvSpPr>
        <p:spPr>
          <a:xfrm>
            <a:off x="3029413" y="2786038"/>
            <a:ext cx="38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Total Force Training Record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1" name="Google Shape;281;p33"/>
          <p:cNvSpPr txBox="1"/>
          <p:nvPr/>
        </p:nvSpPr>
        <p:spPr>
          <a:xfrm>
            <a:off x="3028200" y="3208463"/>
            <a:ext cx="30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Training Business Area</a:t>
            </a:r>
            <a:endParaRPr>
              <a:latin typeface="Lato"/>
              <a:ea typeface="Lato"/>
              <a:cs typeface="Lato"/>
              <a:sym typeface="Lato"/>
            </a:endParaRPr>
          </a:p>
        </p:txBody>
      </p:sp>
      <p:pic>
        <p:nvPicPr>
          <p:cNvPr id="282" name="Google Shape;282;p33"/>
          <p:cNvPicPr preferRelativeResize="0"/>
          <p:nvPr/>
        </p:nvPicPr>
        <p:blipFill>
          <a:blip r:embed="rId9">
            <a:alphaModFix/>
          </a:blip>
          <a:stretch>
            <a:fillRect/>
          </a:stretch>
        </p:blipFill>
        <p:spPr>
          <a:xfrm>
            <a:off x="2445695" y="1366775"/>
            <a:ext cx="1692805" cy="593700"/>
          </a:xfrm>
          <a:prstGeom prst="rect">
            <a:avLst/>
          </a:prstGeom>
          <a:noFill/>
          <a:ln>
            <a:noFill/>
          </a:ln>
        </p:spPr>
      </p:pic>
      <p:pic>
        <p:nvPicPr>
          <p:cNvPr id="283" name="Google Shape;283;p33"/>
          <p:cNvPicPr preferRelativeResize="0"/>
          <p:nvPr/>
        </p:nvPicPr>
        <p:blipFill rotWithShape="1">
          <a:blip r:embed="rId10">
            <a:alphaModFix amt="11000"/>
          </a:blip>
          <a:srcRect b="-2329" l="0" r="0" t="2330"/>
          <a:stretch/>
        </p:blipFill>
        <p:spPr>
          <a:xfrm>
            <a:off x="1230325" y="785314"/>
            <a:ext cx="6683350" cy="5216750"/>
          </a:xfrm>
          <a:prstGeom prst="rect">
            <a:avLst/>
          </a:prstGeom>
          <a:noFill/>
          <a:ln>
            <a:noFill/>
          </a:ln>
        </p:spPr>
      </p:pic>
      <p:pic>
        <p:nvPicPr>
          <p:cNvPr id="284" name="Google Shape;284;p33"/>
          <p:cNvPicPr preferRelativeResize="0"/>
          <p:nvPr/>
        </p:nvPicPr>
        <p:blipFill>
          <a:blip r:embed="rId11">
            <a:alphaModFix/>
          </a:blip>
          <a:stretch>
            <a:fillRect/>
          </a:stretch>
        </p:blipFill>
        <p:spPr>
          <a:xfrm>
            <a:off x="5989975" y="3682800"/>
            <a:ext cx="1995476" cy="129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8" name="Shape 288"/>
        <p:cNvGrpSpPr/>
        <p:nvPr/>
      </p:nvGrpSpPr>
      <p:grpSpPr>
        <a:xfrm>
          <a:off x="0" y="0"/>
          <a:ext cx="0" cy="0"/>
          <a:chOff x="0" y="0"/>
          <a:chExt cx="0" cy="0"/>
        </a:xfrm>
      </p:grpSpPr>
      <p:sp>
        <p:nvSpPr>
          <p:cNvPr id="289" name="Google Shape;289;p34"/>
          <p:cNvSpPr txBox="1"/>
          <p:nvPr>
            <p:ph type="title"/>
          </p:nvPr>
        </p:nvSpPr>
        <p:spPr>
          <a:xfrm>
            <a:off x="345025" y="166700"/>
            <a:ext cx="6978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222222"/>
                </a:solidFill>
              </a:rPr>
              <a:t>Unit Training Managers(UTMs) Process</a:t>
            </a:r>
            <a:endParaRPr b="1">
              <a:solidFill>
                <a:srgbClr val="222222"/>
              </a:solidFill>
            </a:endParaRPr>
          </a:p>
        </p:txBody>
      </p:sp>
      <p:sp>
        <p:nvSpPr>
          <p:cNvPr id="290" name="Google Shape;290;p3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4"/>
          <p:cNvSpPr txBox="1"/>
          <p:nvPr/>
        </p:nvSpPr>
        <p:spPr>
          <a:xfrm>
            <a:off x="346975" y="1051850"/>
            <a:ext cx="7119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UTM Process not the same</a:t>
            </a:r>
            <a:endParaRPr b="1" sz="17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Various levels of problem within the UTM community</a:t>
            </a:r>
            <a:endParaRPr>
              <a:latin typeface="Lato"/>
              <a:ea typeface="Lato"/>
              <a:cs typeface="Lato"/>
              <a:sym typeface="Lato"/>
            </a:endParaRPr>
          </a:p>
          <a:p>
            <a:pPr indent="0" lvl="0" marL="0" rtl="0" algn="l">
              <a:spcBef>
                <a:spcPts val="600"/>
              </a:spcBef>
              <a:spcAft>
                <a:spcPts val="0"/>
              </a:spcAft>
              <a:buNone/>
            </a:pPr>
            <a:r>
              <a:t/>
            </a:r>
            <a:endParaRPr>
              <a:latin typeface="Lato"/>
              <a:ea typeface="Lato"/>
              <a:cs typeface="Lato"/>
              <a:sym typeface="Lato"/>
            </a:endParaRPr>
          </a:p>
        </p:txBody>
      </p:sp>
      <p:sp>
        <p:nvSpPr>
          <p:cNvPr id="292" name="Google Shape;292;p34"/>
          <p:cNvSpPr txBox="1"/>
          <p:nvPr/>
        </p:nvSpPr>
        <p:spPr>
          <a:xfrm>
            <a:off x="192625" y="1725300"/>
            <a:ext cx="3000000" cy="13392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b="1" lang="en">
                <a:solidFill>
                  <a:srgbClr val="222222"/>
                </a:solidFill>
                <a:latin typeface="Lato"/>
                <a:ea typeface="Lato"/>
                <a:cs typeface="Lato"/>
                <a:sym typeface="Lato"/>
              </a:rPr>
              <a:t>Inputting/Recording</a:t>
            </a:r>
            <a:endParaRPr b="1">
              <a:solidFill>
                <a:srgbClr val="222222"/>
              </a:solidFill>
              <a:latin typeface="Lato"/>
              <a:ea typeface="Lato"/>
              <a:cs typeface="Lato"/>
              <a:sym typeface="Lato"/>
            </a:endParaRPr>
          </a:p>
          <a:p>
            <a:pPr indent="-317500" lvl="0" marL="457200" rtl="0" algn="l">
              <a:spcBef>
                <a:spcPts val="600"/>
              </a:spcBef>
              <a:spcAft>
                <a:spcPts val="0"/>
              </a:spcAft>
              <a:buClr>
                <a:srgbClr val="222222"/>
              </a:buClr>
              <a:buSzPts val="1400"/>
              <a:buFont typeface="Lato"/>
              <a:buChar char="●"/>
            </a:pPr>
            <a:r>
              <a:rPr lang="en">
                <a:solidFill>
                  <a:srgbClr val="222222"/>
                </a:solidFill>
                <a:latin typeface="Lato"/>
                <a:ea typeface="Lato"/>
                <a:cs typeface="Lato"/>
                <a:sym typeface="Lato"/>
              </a:rPr>
              <a:t>Read off a Roster Sheet</a:t>
            </a:r>
            <a:endParaRPr>
              <a:solidFill>
                <a:srgbClr val="222222"/>
              </a:solidFill>
              <a:latin typeface="Lato"/>
              <a:ea typeface="Lato"/>
              <a:cs typeface="Lato"/>
              <a:sym typeface="Lato"/>
            </a:endParaRPr>
          </a:p>
          <a:p>
            <a:pPr indent="-317500" lvl="0" marL="457200" rtl="0" algn="l">
              <a:spcBef>
                <a:spcPts val="0"/>
              </a:spcBef>
              <a:spcAft>
                <a:spcPts val="0"/>
              </a:spcAft>
              <a:buClr>
                <a:srgbClr val="222222"/>
              </a:buClr>
              <a:buSzPts val="1400"/>
              <a:buFont typeface="Lato"/>
              <a:buChar char="●"/>
            </a:pPr>
            <a:r>
              <a:rPr lang="en">
                <a:solidFill>
                  <a:srgbClr val="222222"/>
                </a:solidFill>
                <a:latin typeface="Lato"/>
                <a:ea typeface="Lato"/>
                <a:cs typeface="Lato"/>
                <a:sym typeface="Lato"/>
              </a:rPr>
              <a:t>Some UTM use paper to keep track of training</a:t>
            </a:r>
            <a:endParaRPr>
              <a:solidFill>
                <a:srgbClr val="222222"/>
              </a:solidFill>
              <a:latin typeface="Lato"/>
              <a:ea typeface="Lato"/>
              <a:cs typeface="Lato"/>
              <a:sym typeface="Lato"/>
            </a:endParaRPr>
          </a:p>
          <a:p>
            <a:pPr indent="-317500" lvl="0" marL="457200" rtl="0" algn="l">
              <a:spcBef>
                <a:spcPts val="0"/>
              </a:spcBef>
              <a:spcAft>
                <a:spcPts val="0"/>
              </a:spcAft>
              <a:buClr>
                <a:srgbClr val="222222"/>
              </a:buClr>
              <a:buSzPts val="1400"/>
              <a:buFont typeface="Lato"/>
              <a:buChar char="●"/>
            </a:pPr>
            <a:r>
              <a:rPr lang="en">
                <a:solidFill>
                  <a:srgbClr val="222222"/>
                </a:solidFill>
                <a:latin typeface="Lato"/>
                <a:ea typeface="Lato"/>
                <a:cs typeface="Lato"/>
                <a:sym typeface="Lato"/>
              </a:rPr>
              <a:t>CAC scan card </a:t>
            </a:r>
            <a:endParaRPr>
              <a:solidFill>
                <a:srgbClr val="222222"/>
              </a:solidFill>
              <a:latin typeface="Lato"/>
              <a:ea typeface="Lato"/>
              <a:cs typeface="Lato"/>
              <a:sym typeface="Lato"/>
            </a:endParaRPr>
          </a:p>
        </p:txBody>
      </p:sp>
      <p:sp>
        <p:nvSpPr>
          <p:cNvPr id="293" name="Google Shape;293;p34"/>
          <p:cNvSpPr txBox="1"/>
          <p:nvPr/>
        </p:nvSpPr>
        <p:spPr>
          <a:xfrm>
            <a:off x="3383425" y="1818475"/>
            <a:ext cx="2511300" cy="10467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b="1" lang="en">
                <a:latin typeface="Lato"/>
                <a:ea typeface="Lato"/>
                <a:cs typeface="Lato"/>
                <a:sym typeface="Lato"/>
              </a:rPr>
              <a:t>Informing Members</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Social media messages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Email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94" name="Google Shape;294;p34"/>
          <p:cNvSpPr txBox="1"/>
          <p:nvPr/>
        </p:nvSpPr>
        <p:spPr>
          <a:xfrm>
            <a:off x="6470775" y="1792375"/>
            <a:ext cx="2156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Different platforms</a:t>
            </a:r>
            <a:endParaRPr b="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Not all UTM uses the same platform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Platform depends what </a:t>
            </a:r>
            <a:r>
              <a:rPr lang="en">
                <a:latin typeface="Lato"/>
                <a:ea typeface="Lato"/>
                <a:cs typeface="Lato"/>
                <a:sym typeface="Lato"/>
              </a:rPr>
              <a:t>type</a:t>
            </a:r>
            <a:r>
              <a:rPr lang="en">
                <a:latin typeface="Lato"/>
                <a:ea typeface="Lato"/>
                <a:cs typeface="Lato"/>
                <a:sym typeface="Lato"/>
              </a:rPr>
              <a:t> of unit they are </a:t>
            </a:r>
            <a:endParaRPr>
              <a:latin typeface="Lato"/>
              <a:ea typeface="Lato"/>
              <a:cs typeface="Lato"/>
              <a:sym typeface="Lato"/>
            </a:endParaRPr>
          </a:p>
          <a:p>
            <a:pPr indent="0" lvl="0" marL="457200" rtl="0" algn="l">
              <a:spcBef>
                <a:spcPts val="0"/>
              </a:spcBef>
              <a:spcAft>
                <a:spcPts val="0"/>
              </a:spcAft>
              <a:buNone/>
            </a:pPr>
            <a:r>
              <a:t/>
            </a:r>
            <a:endParaRPr sz="1200">
              <a:latin typeface="Lato"/>
              <a:ea typeface="Lato"/>
              <a:cs typeface="Lato"/>
              <a:sym typeface="Lato"/>
            </a:endParaRPr>
          </a:p>
        </p:txBody>
      </p:sp>
      <p:pic>
        <p:nvPicPr>
          <p:cNvPr id="295" name="Google Shape;295;p34"/>
          <p:cNvPicPr preferRelativeResize="0"/>
          <p:nvPr/>
        </p:nvPicPr>
        <p:blipFill>
          <a:blip r:embed="rId3">
            <a:alphaModFix/>
          </a:blip>
          <a:stretch>
            <a:fillRect/>
          </a:stretch>
        </p:blipFill>
        <p:spPr>
          <a:xfrm>
            <a:off x="2587925" y="3236225"/>
            <a:ext cx="2827632" cy="1774200"/>
          </a:xfrm>
          <a:prstGeom prst="rect">
            <a:avLst/>
          </a:prstGeom>
          <a:noFill/>
          <a:ln>
            <a:noFill/>
          </a:ln>
        </p:spPr>
      </p:pic>
      <p:pic>
        <p:nvPicPr>
          <p:cNvPr id="296" name="Google Shape;296;p34"/>
          <p:cNvPicPr preferRelativeResize="0"/>
          <p:nvPr/>
        </p:nvPicPr>
        <p:blipFill rotWithShape="1">
          <a:blip r:embed="rId4">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0" name="Shape 300"/>
        <p:cNvGrpSpPr/>
        <p:nvPr/>
      </p:nvGrpSpPr>
      <p:grpSpPr>
        <a:xfrm>
          <a:off x="0" y="0"/>
          <a:ext cx="0" cy="0"/>
          <a:chOff x="0" y="0"/>
          <a:chExt cx="0" cy="0"/>
        </a:xfrm>
      </p:grpSpPr>
      <p:pic>
        <p:nvPicPr>
          <p:cNvPr id="301" name="Google Shape;301;p35"/>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
        <p:nvSpPr>
          <p:cNvPr id="302" name="Google Shape;302;p35"/>
          <p:cNvSpPr txBox="1"/>
          <p:nvPr>
            <p:ph idx="12" type="sldNum"/>
          </p:nvPr>
        </p:nvSpPr>
        <p:spPr>
          <a:xfrm>
            <a:off x="8537125" y="4354958"/>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5"/>
          <p:cNvSpPr txBox="1"/>
          <p:nvPr/>
        </p:nvSpPr>
        <p:spPr>
          <a:xfrm>
            <a:off x="182150" y="440150"/>
            <a:ext cx="3000000" cy="1215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t/>
            </a:r>
            <a:endParaRPr b="1" sz="1600">
              <a:solidFill>
                <a:srgbClr val="222222"/>
              </a:solidFill>
              <a:latin typeface="Lato"/>
              <a:ea typeface="Lato"/>
              <a:cs typeface="Lato"/>
              <a:sym typeface="Lato"/>
            </a:endParaRPr>
          </a:p>
          <a:p>
            <a:pPr indent="0" lvl="0" marL="0" rtl="0" algn="l">
              <a:spcBef>
                <a:spcPts val="600"/>
              </a:spcBef>
              <a:spcAft>
                <a:spcPts val="0"/>
              </a:spcAft>
              <a:buNone/>
            </a:pPr>
            <a:r>
              <a:rPr b="1" lang="en" sz="1200">
                <a:solidFill>
                  <a:srgbClr val="222222"/>
                </a:solidFill>
                <a:latin typeface="Lato"/>
                <a:ea typeface="Lato"/>
                <a:cs typeface="Lato"/>
                <a:sym typeface="Lato"/>
              </a:rPr>
              <a:t>Joseph Fries:</a:t>
            </a:r>
            <a:endParaRPr b="1" sz="1200">
              <a:solidFill>
                <a:srgbClr val="222222"/>
              </a:solidFill>
              <a:latin typeface="Lato"/>
              <a:ea typeface="Lato"/>
              <a:cs typeface="Lato"/>
              <a:sym typeface="Lato"/>
            </a:endParaRPr>
          </a:p>
          <a:p>
            <a:pPr indent="0" lvl="0" marL="0" rtl="0" algn="l">
              <a:spcBef>
                <a:spcPts val="600"/>
              </a:spcBef>
              <a:spcAft>
                <a:spcPts val="0"/>
              </a:spcAft>
              <a:buNone/>
            </a:pPr>
            <a:r>
              <a:rPr b="1" lang="en" sz="1200">
                <a:solidFill>
                  <a:srgbClr val="222222"/>
                </a:solidFill>
                <a:latin typeface="Lato"/>
                <a:ea typeface="Lato"/>
                <a:cs typeface="Lato"/>
                <a:sym typeface="Lato"/>
              </a:rPr>
              <a:t>Tracks: 200+ members</a:t>
            </a:r>
            <a:endParaRPr b="1" sz="1200">
              <a:solidFill>
                <a:srgbClr val="222222"/>
              </a:solidFill>
              <a:latin typeface="Lato"/>
              <a:ea typeface="Lato"/>
              <a:cs typeface="Lato"/>
              <a:sym typeface="Lato"/>
            </a:endParaRPr>
          </a:p>
          <a:p>
            <a:pPr indent="0" lvl="0" marL="0" rtl="0" algn="l">
              <a:spcBef>
                <a:spcPts val="600"/>
              </a:spcBef>
              <a:spcAft>
                <a:spcPts val="0"/>
              </a:spcAft>
              <a:buNone/>
            </a:pPr>
            <a:r>
              <a:t/>
            </a:r>
            <a:endParaRPr sz="1200">
              <a:solidFill>
                <a:srgbClr val="222222"/>
              </a:solidFill>
              <a:latin typeface="Lato"/>
              <a:ea typeface="Lato"/>
              <a:cs typeface="Lato"/>
              <a:sym typeface="Lato"/>
            </a:endParaRPr>
          </a:p>
        </p:txBody>
      </p:sp>
      <p:sp>
        <p:nvSpPr>
          <p:cNvPr id="304" name="Google Shape;304;p35"/>
          <p:cNvSpPr txBox="1"/>
          <p:nvPr/>
        </p:nvSpPr>
        <p:spPr>
          <a:xfrm>
            <a:off x="4189175" y="788388"/>
            <a:ext cx="3000000" cy="8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Lato"/>
                <a:ea typeface="Lato"/>
                <a:cs typeface="Lato"/>
                <a:sym typeface="Lato"/>
              </a:rPr>
              <a:t>MSgt Santos:</a:t>
            </a:r>
            <a:endParaRPr b="1" sz="1200">
              <a:latin typeface="Lato"/>
              <a:ea typeface="Lato"/>
              <a:cs typeface="Lato"/>
              <a:sym typeface="Lato"/>
            </a:endParaRPr>
          </a:p>
          <a:p>
            <a:pPr indent="0" lvl="0" marL="0" rtl="0" algn="l">
              <a:lnSpc>
                <a:spcPct val="115000"/>
              </a:lnSpc>
              <a:spcBef>
                <a:spcPts val="0"/>
              </a:spcBef>
              <a:spcAft>
                <a:spcPts val="0"/>
              </a:spcAft>
              <a:buNone/>
            </a:pPr>
            <a:r>
              <a:rPr b="1" lang="en" sz="1200">
                <a:latin typeface="Lato"/>
                <a:ea typeface="Lato"/>
                <a:cs typeface="Lato"/>
                <a:sym typeface="Lato"/>
              </a:rPr>
              <a:t>Tracks: 52 members</a:t>
            </a:r>
            <a:endParaRPr b="1" sz="1200">
              <a:latin typeface="Lato"/>
              <a:ea typeface="Lato"/>
              <a:cs typeface="Lato"/>
              <a:sym typeface="Lato"/>
            </a:endParaRPr>
          </a:p>
          <a:p>
            <a:pPr indent="0" lvl="0" marL="457200" rtl="0" algn="l">
              <a:lnSpc>
                <a:spcPct val="115000"/>
              </a:lnSpc>
              <a:spcBef>
                <a:spcPts val="0"/>
              </a:spcBef>
              <a:spcAft>
                <a:spcPts val="0"/>
              </a:spcAft>
              <a:buNone/>
            </a:pPr>
            <a:r>
              <a:t/>
            </a:r>
            <a:endParaRPr sz="1300">
              <a:latin typeface="Lato"/>
              <a:ea typeface="Lato"/>
              <a:cs typeface="Lato"/>
              <a:sym typeface="Lato"/>
            </a:endParaRPr>
          </a:p>
        </p:txBody>
      </p:sp>
      <p:sp>
        <p:nvSpPr>
          <p:cNvPr id="305" name="Google Shape;305;p35"/>
          <p:cNvSpPr txBox="1"/>
          <p:nvPr/>
        </p:nvSpPr>
        <p:spPr>
          <a:xfrm>
            <a:off x="287550" y="182125"/>
            <a:ext cx="6834000" cy="6465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3000">
                <a:solidFill>
                  <a:srgbClr val="222222"/>
                </a:solidFill>
                <a:latin typeface="Lato"/>
                <a:ea typeface="Lato"/>
                <a:cs typeface="Lato"/>
                <a:sym typeface="Lato"/>
              </a:rPr>
              <a:t>UTM Process</a:t>
            </a:r>
            <a:endParaRPr sz="3000">
              <a:latin typeface="Lato"/>
              <a:ea typeface="Lato"/>
              <a:cs typeface="Lato"/>
              <a:sym typeface="Lato"/>
            </a:endParaRPr>
          </a:p>
        </p:txBody>
      </p:sp>
      <p:sp>
        <p:nvSpPr>
          <p:cNvPr id="306" name="Google Shape;306;p35"/>
          <p:cNvSpPr txBox="1"/>
          <p:nvPr/>
        </p:nvSpPr>
        <p:spPr>
          <a:xfrm>
            <a:off x="287525" y="2943738"/>
            <a:ext cx="3000000" cy="5541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200">
                <a:solidFill>
                  <a:srgbClr val="222222"/>
                </a:solidFill>
                <a:latin typeface="Lato"/>
                <a:ea typeface="Lato"/>
                <a:cs typeface="Lato"/>
                <a:sym typeface="Lato"/>
              </a:rPr>
              <a:t>Email includes instructions on how to complete training</a:t>
            </a:r>
            <a:endParaRPr sz="1200">
              <a:solidFill>
                <a:srgbClr val="222222"/>
              </a:solidFill>
              <a:latin typeface="Lato"/>
              <a:ea typeface="Lato"/>
              <a:cs typeface="Lato"/>
              <a:sym typeface="Lato"/>
            </a:endParaRPr>
          </a:p>
        </p:txBody>
      </p:sp>
      <p:sp>
        <p:nvSpPr>
          <p:cNvPr id="307" name="Google Shape;307;p35"/>
          <p:cNvSpPr txBox="1"/>
          <p:nvPr/>
        </p:nvSpPr>
        <p:spPr>
          <a:xfrm>
            <a:off x="176925" y="1659075"/>
            <a:ext cx="3000000" cy="369300"/>
          </a:xfrm>
          <a:prstGeom prst="rect">
            <a:avLst/>
          </a:prstGeom>
          <a:noFill/>
          <a:ln>
            <a:noFill/>
          </a:ln>
        </p:spPr>
        <p:txBody>
          <a:bodyPr anchorCtr="0" anchor="t" bIns="91425" lIns="91425" spcFirstLastPara="1" rIns="91425" wrap="square" tIns="91425">
            <a:spAutoFit/>
          </a:bodyPr>
          <a:lstStyle/>
          <a:p>
            <a:pPr indent="457200" lvl="0" marL="457200" rtl="0" algn="l">
              <a:spcBef>
                <a:spcPts val="600"/>
              </a:spcBef>
              <a:spcAft>
                <a:spcPts val="0"/>
              </a:spcAft>
              <a:buNone/>
            </a:pPr>
            <a:r>
              <a:rPr lang="en" sz="1200">
                <a:solidFill>
                  <a:srgbClr val="222222"/>
                </a:solidFill>
                <a:latin typeface="Lato"/>
                <a:ea typeface="Lato"/>
                <a:cs typeface="Lato"/>
                <a:sym typeface="Lato"/>
              </a:rPr>
              <a:t>Gathers reports</a:t>
            </a:r>
            <a:endParaRPr/>
          </a:p>
        </p:txBody>
      </p:sp>
      <p:sp>
        <p:nvSpPr>
          <p:cNvPr id="308" name="Google Shape;308;p35"/>
          <p:cNvSpPr txBox="1"/>
          <p:nvPr/>
        </p:nvSpPr>
        <p:spPr>
          <a:xfrm>
            <a:off x="259300" y="2339350"/>
            <a:ext cx="3000000" cy="3693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200">
                <a:solidFill>
                  <a:srgbClr val="222222"/>
                </a:solidFill>
                <a:latin typeface="Lato"/>
                <a:ea typeface="Lato"/>
                <a:cs typeface="Lato"/>
                <a:sym typeface="Lato"/>
              </a:rPr>
              <a:t>Emails report to all the airmen</a:t>
            </a:r>
            <a:endParaRPr sz="1200">
              <a:solidFill>
                <a:srgbClr val="222222"/>
              </a:solidFill>
              <a:latin typeface="Lato"/>
              <a:ea typeface="Lato"/>
              <a:cs typeface="Lato"/>
              <a:sym typeface="Lato"/>
            </a:endParaRPr>
          </a:p>
        </p:txBody>
      </p:sp>
      <p:sp>
        <p:nvSpPr>
          <p:cNvPr id="309" name="Google Shape;309;p35"/>
          <p:cNvSpPr txBox="1"/>
          <p:nvPr/>
        </p:nvSpPr>
        <p:spPr>
          <a:xfrm>
            <a:off x="335500" y="3741213"/>
            <a:ext cx="3000000" cy="923400"/>
          </a:xfrm>
          <a:prstGeom prst="rect">
            <a:avLst/>
          </a:prstGeom>
          <a:noFill/>
          <a:ln>
            <a:noFill/>
          </a:ln>
        </p:spPr>
        <p:txBody>
          <a:bodyPr anchorCtr="0" anchor="t" bIns="91425" lIns="91425" spcFirstLastPara="1" rIns="91425" wrap="square" tIns="91425">
            <a:spAutoFit/>
          </a:bodyPr>
          <a:lstStyle/>
          <a:p>
            <a:pPr indent="0" lvl="0" marL="457200" rtl="0" algn="l">
              <a:spcBef>
                <a:spcPts val="600"/>
              </a:spcBef>
              <a:spcAft>
                <a:spcPts val="0"/>
              </a:spcAft>
              <a:buNone/>
            </a:pPr>
            <a:r>
              <a:rPr lang="en" sz="1200">
                <a:solidFill>
                  <a:srgbClr val="222222"/>
                </a:solidFill>
                <a:latin typeface="Lato"/>
                <a:ea typeface="Lato"/>
                <a:cs typeface="Lato"/>
                <a:sym typeface="Lato"/>
              </a:rPr>
              <a:t>Airmen filters report for their name and finds what training is missing and completes </a:t>
            </a:r>
            <a:r>
              <a:rPr lang="en" sz="1200">
                <a:solidFill>
                  <a:srgbClr val="222222"/>
                </a:solidFill>
                <a:latin typeface="Lato"/>
                <a:ea typeface="Lato"/>
                <a:cs typeface="Lato"/>
                <a:sym typeface="Lato"/>
              </a:rPr>
              <a:t>training</a:t>
            </a:r>
            <a:r>
              <a:rPr lang="en" sz="1200">
                <a:solidFill>
                  <a:srgbClr val="222222"/>
                </a:solidFill>
                <a:latin typeface="Lato"/>
                <a:ea typeface="Lato"/>
                <a:cs typeface="Lato"/>
                <a:sym typeface="Lato"/>
              </a:rPr>
              <a:t> and uploads it</a:t>
            </a:r>
            <a:endParaRPr sz="1200">
              <a:solidFill>
                <a:srgbClr val="222222"/>
              </a:solidFill>
              <a:latin typeface="Lato"/>
              <a:ea typeface="Lato"/>
              <a:cs typeface="Lato"/>
              <a:sym typeface="Lato"/>
            </a:endParaRPr>
          </a:p>
        </p:txBody>
      </p:sp>
      <p:sp>
        <p:nvSpPr>
          <p:cNvPr id="310" name="Google Shape;310;p35"/>
          <p:cNvSpPr/>
          <p:nvPr/>
        </p:nvSpPr>
        <p:spPr>
          <a:xfrm>
            <a:off x="1572975" y="2047750"/>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1552275" y="2684538"/>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1552275" y="3403525"/>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txBox="1"/>
          <p:nvPr/>
        </p:nvSpPr>
        <p:spPr>
          <a:xfrm>
            <a:off x="5537125" y="1430475"/>
            <a:ext cx="30000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latin typeface="Lato"/>
                <a:ea typeface="Lato"/>
                <a:cs typeface="Lato"/>
                <a:sym typeface="Lato"/>
              </a:rPr>
              <a:t>Gather reports </a:t>
            </a:r>
            <a:endParaRPr sz="1200">
              <a:latin typeface="Lato"/>
              <a:ea typeface="Lato"/>
              <a:cs typeface="Lato"/>
              <a:sym typeface="Lato"/>
            </a:endParaRPr>
          </a:p>
        </p:txBody>
      </p:sp>
      <p:sp>
        <p:nvSpPr>
          <p:cNvPr id="314" name="Google Shape;314;p35"/>
          <p:cNvSpPr txBox="1"/>
          <p:nvPr/>
        </p:nvSpPr>
        <p:spPr>
          <a:xfrm>
            <a:off x="5279300" y="1996425"/>
            <a:ext cx="30000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latin typeface="Lato"/>
                <a:ea typeface="Lato"/>
                <a:cs typeface="Lato"/>
                <a:sym typeface="Lato"/>
              </a:rPr>
              <a:t>Filters the reports and records member’s expired training</a:t>
            </a:r>
            <a:endParaRPr sz="1200">
              <a:latin typeface="Lato"/>
              <a:ea typeface="Lato"/>
              <a:cs typeface="Lato"/>
              <a:sym typeface="Lato"/>
            </a:endParaRPr>
          </a:p>
        </p:txBody>
      </p:sp>
      <p:sp>
        <p:nvSpPr>
          <p:cNvPr id="315" name="Google Shape;315;p35"/>
          <p:cNvSpPr txBox="1"/>
          <p:nvPr/>
        </p:nvSpPr>
        <p:spPr>
          <a:xfrm>
            <a:off x="5279300" y="2747175"/>
            <a:ext cx="30000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latin typeface="Lato"/>
                <a:ea typeface="Lato"/>
                <a:cs typeface="Lato"/>
                <a:sym typeface="Lato"/>
              </a:rPr>
              <a:t>informs member through various methods and instructions</a:t>
            </a:r>
            <a:endParaRPr sz="1200">
              <a:latin typeface="Lato"/>
              <a:ea typeface="Lato"/>
              <a:cs typeface="Lato"/>
              <a:sym typeface="Lato"/>
            </a:endParaRPr>
          </a:p>
        </p:txBody>
      </p:sp>
      <p:sp>
        <p:nvSpPr>
          <p:cNvPr id="316" name="Google Shape;316;p35"/>
          <p:cNvSpPr txBox="1"/>
          <p:nvPr/>
        </p:nvSpPr>
        <p:spPr>
          <a:xfrm>
            <a:off x="5537125" y="3497925"/>
            <a:ext cx="30000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latin typeface="Lato"/>
                <a:ea typeface="Lato"/>
                <a:cs typeface="Lato"/>
                <a:sym typeface="Lato"/>
              </a:rPr>
              <a:t>Prepares training</a:t>
            </a:r>
            <a:endParaRPr sz="1200">
              <a:latin typeface="Lato"/>
              <a:ea typeface="Lato"/>
              <a:cs typeface="Lato"/>
              <a:sym typeface="Lato"/>
            </a:endParaRPr>
          </a:p>
        </p:txBody>
      </p:sp>
      <p:sp>
        <p:nvSpPr>
          <p:cNvPr id="317" name="Google Shape;317;p35"/>
          <p:cNvSpPr txBox="1"/>
          <p:nvPr/>
        </p:nvSpPr>
        <p:spPr>
          <a:xfrm>
            <a:off x="5765725" y="4063875"/>
            <a:ext cx="264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Airmen completes </a:t>
            </a:r>
            <a:r>
              <a:rPr lang="en" sz="1200">
                <a:latin typeface="Lato"/>
                <a:ea typeface="Lato"/>
                <a:cs typeface="Lato"/>
                <a:sym typeface="Lato"/>
              </a:rPr>
              <a:t>training</a:t>
            </a:r>
            <a:r>
              <a:rPr lang="en" sz="1200">
                <a:latin typeface="Lato"/>
                <a:ea typeface="Lato"/>
                <a:cs typeface="Lato"/>
                <a:sym typeface="Lato"/>
              </a:rPr>
              <a:t> and uploads </a:t>
            </a:r>
            <a:r>
              <a:rPr lang="en" sz="1200">
                <a:latin typeface="Lato"/>
                <a:ea typeface="Lato"/>
                <a:cs typeface="Lato"/>
                <a:sym typeface="Lato"/>
              </a:rPr>
              <a:t>training </a:t>
            </a:r>
            <a:endParaRPr sz="1200">
              <a:latin typeface="Lato"/>
              <a:ea typeface="Lato"/>
              <a:cs typeface="Lato"/>
              <a:sym typeface="Lato"/>
            </a:endParaRPr>
          </a:p>
        </p:txBody>
      </p:sp>
      <p:sp>
        <p:nvSpPr>
          <p:cNvPr id="318" name="Google Shape;318;p35"/>
          <p:cNvSpPr/>
          <p:nvPr/>
        </p:nvSpPr>
        <p:spPr>
          <a:xfrm>
            <a:off x="6457925" y="1710250"/>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6457925" y="2455950"/>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6457925" y="3201650"/>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457925" y="3775275"/>
            <a:ext cx="249300" cy="400500"/>
          </a:xfrm>
          <a:prstGeom prst="downArrow">
            <a:avLst>
              <a:gd fmla="val 50000" name="adj1"/>
              <a:gd fmla="val 50000" name="adj2"/>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txBox="1"/>
          <p:nvPr/>
        </p:nvSpPr>
        <p:spPr>
          <a:xfrm>
            <a:off x="3259300" y="4668450"/>
            <a:ext cx="273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UTM uploads data into </a:t>
            </a:r>
            <a:r>
              <a:rPr lang="en" sz="1200">
                <a:latin typeface="Lato"/>
                <a:ea typeface="Lato"/>
                <a:cs typeface="Lato"/>
                <a:sym typeface="Lato"/>
              </a:rPr>
              <a:t>their</a:t>
            </a:r>
            <a:r>
              <a:rPr lang="en" sz="1200">
                <a:latin typeface="Lato"/>
                <a:ea typeface="Lato"/>
                <a:cs typeface="Lato"/>
                <a:sym typeface="Lato"/>
              </a:rPr>
              <a:t> systems</a:t>
            </a:r>
            <a:endParaRPr sz="1200">
              <a:latin typeface="Lato"/>
              <a:ea typeface="Lato"/>
              <a:cs typeface="Lato"/>
              <a:sym typeface="Lato"/>
            </a:endParaRPr>
          </a:p>
        </p:txBody>
      </p:sp>
      <p:cxnSp>
        <p:nvCxnSpPr>
          <p:cNvPr id="323" name="Google Shape;323;p35"/>
          <p:cNvCxnSpPr/>
          <p:nvPr/>
        </p:nvCxnSpPr>
        <p:spPr>
          <a:xfrm>
            <a:off x="3287525" y="4327188"/>
            <a:ext cx="412200" cy="378900"/>
          </a:xfrm>
          <a:prstGeom prst="straightConnector1">
            <a:avLst/>
          </a:prstGeom>
          <a:noFill/>
          <a:ln cap="flat" cmpd="sng" w="38100">
            <a:solidFill>
              <a:srgbClr val="222222"/>
            </a:solidFill>
            <a:prstDash val="solid"/>
            <a:round/>
            <a:headEnd len="med" w="med" type="none"/>
            <a:tailEnd len="med" w="med" type="triangle"/>
          </a:ln>
        </p:spPr>
      </p:cxnSp>
      <p:cxnSp>
        <p:nvCxnSpPr>
          <p:cNvPr id="324" name="Google Shape;324;p35"/>
          <p:cNvCxnSpPr>
            <a:stCxn id="317" idx="1"/>
          </p:cNvCxnSpPr>
          <p:nvPr/>
        </p:nvCxnSpPr>
        <p:spPr>
          <a:xfrm flipH="1">
            <a:off x="5415625" y="4340925"/>
            <a:ext cx="350100" cy="346200"/>
          </a:xfrm>
          <a:prstGeom prst="straightConnector1">
            <a:avLst/>
          </a:prstGeom>
          <a:noFill/>
          <a:ln cap="flat" cmpd="sng" w="38100">
            <a:solidFill>
              <a:srgbClr val="222222"/>
            </a:solidFill>
            <a:prstDash val="solid"/>
            <a:round/>
            <a:headEnd len="med" w="med" type="none"/>
            <a:tailEnd len="med" w="med" type="triangle"/>
          </a:ln>
        </p:spPr>
      </p:cxnSp>
      <p:cxnSp>
        <p:nvCxnSpPr>
          <p:cNvPr id="325" name="Google Shape;325;p35"/>
          <p:cNvCxnSpPr/>
          <p:nvPr/>
        </p:nvCxnSpPr>
        <p:spPr>
          <a:xfrm>
            <a:off x="4207775" y="776375"/>
            <a:ext cx="57600" cy="3623100"/>
          </a:xfrm>
          <a:prstGeom prst="straightConnector1">
            <a:avLst/>
          </a:prstGeom>
          <a:noFill/>
          <a:ln cap="flat" cmpd="sng" w="38100">
            <a:solidFill>
              <a:srgbClr val="222222"/>
            </a:solidFill>
            <a:prstDash val="solid"/>
            <a:round/>
            <a:headEnd len="med" w="med" type="none"/>
            <a:tailEnd len="med" w="med" type="none"/>
          </a:ln>
        </p:spPr>
      </p:cxnSp>
      <p:cxnSp>
        <p:nvCxnSpPr>
          <p:cNvPr id="326" name="Google Shape;326;p35"/>
          <p:cNvCxnSpPr/>
          <p:nvPr/>
        </p:nvCxnSpPr>
        <p:spPr>
          <a:xfrm flipH="1" rot="10800000">
            <a:off x="335475" y="757775"/>
            <a:ext cx="8061000" cy="18600"/>
          </a:xfrm>
          <a:prstGeom prst="straightConnector1">
            <a:avLst/>
          </a:prstGeom>
          <a:noFill/>
          <a:ln cap="flat" cmpd="sng" w="38100">
            <a:solidFill>
              <a:srgbClr val="222222"/>
            </a:solidFill>
            <a:prstDash val="solid"/>
            <a:round/>
            <a:headEnd len="med" w="med" type="none"/>
            <a:tailEnd len="med" w="med" type="none"/>
          </a:ln>
        </p:spPr>
      </p:cxnSp>
      <p:pic>
        <p:nvPicPr>
          <p:cNvPr id="327" name="Google Shape;327;p35"/>
          <p:cNvPicPr preferRelativeResize="0"/>
          <p:nvPr/>
        </p:nvPicPr>
        <p:blipFill>
          <a:blip r:embed="rId4">
            <a:alphaModFix/>
          </a:blip>
          <a:stretch>
            <a:fillRect/>
          </a:stretch>
        </p:blipFill>
        <p:spPr>
          <a:xfrm>
            <a:off x="2619273" y="852575"/>
            <a:ext cx="1512302" cy="530400"/>
          </a:xfrm>
          <a:prstGeom prst="rect">
            <a:avLst/>
          </a:prstGeom>
          <a:noFill/>
          <a:ln>
            <a:noFill/>
          </a:ln>
        </p:spPr>
      </p:pic>
      <p:pic>
        <p:nvPicPr>
          <p:cNvPr id="328" name="Google Shape;328;p35"/>
          <p:cNvPicPr preferRelativeResize="0"/>
          <p:nvPr/>
        </p:nvPicPr>
        <p:blipFill>
          <a:blip r:embed="rId5">
            <a:alphaModFix/>
          </a:blip>
          <a:stretch>
            <a:fillRect/>
          </a:stretch>
        </p:blipFill>
        <p:spPr>
          <a:xfrm>
            <a:off x="2873175" y="1459175"/>
            <a:ext cx="1258400" cy="646500"/>
          </a:xfrm>
          <a:prstGeom prst="rect">
            <a:avLst/>
          </a:prstGeom>
          <a:noFill/>
          <a:ln>
            <a:noFill/>
          </a:ln>
        </p:spPr>
      </p:pic>
      <p:pic>
        <p:nvPicPr>
          <p:cNvPr id="329" name="Google Shape;329;p35"/>
          <p:cNvPicPr preferRelativeResize="0"/>
          <p:nvPr/>
        </p:nvPicPr>
        <p:blipFill>
          <a:blip r:embed="rId6">
            <a:alphaModFix/>
          </a:blip>
          <a:stretch>
            <a:fillRect/>
          </a:stretch>
        </p:blipFill>
        <p:spPr>
          <a:xfrm>
            <a:off x="6749325" y="817663"/>
            <a:ext cx="2250900" cy="571500"/>
          </a:xfrm>
          <a:prstGeom prst="rect">
            <a:avLst/>
          </a:prstGeom>
          <a:noFill/>
          <a:ln>
            <a:noFill/>
          </a:ln>
        </p:spPr>
      </p:pic>
      <p:pic>
        <p:nvPicPr>
          <p:cNvPr id="330" name="Google Shape;330;p35"/>
          <p:cNvPicPr preferRelativeResize="0"/>
          <p:nvPr/>
        </p:nvPicPr>
        <p:blipFill>
          <a:blip r:embed="rId4">
            <a:alphaModFix/>
          </a:blip>
          <a:stretch>
            <a:fillRect/>
          </a:stretch>
        </p:blipFill>
        <p:spPr>
          <a:xfrm>
            <a:off x="7487923" y="1427600"/>
            <a:ext cx="1512302" cy="53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4" name="Shape 334"/>
        <p:cNvGrpSpPr/>
        <p:nvPr/>
      </p:nvGrpSpPr>
      <p:grpSpPr>
        <a:xfrm>
          <a:off x="0" y="0"/>
          <a:ext cx="0" cy="0"/>
          <a:chOff x="0" y="0"/>
          <a:chExt cx="0" cy="0"/>
        </a:xfrm>
      </p:grpSpPr>
      <p:sp>
        <p:nvSpPr>
          <p:cNvPr id="335" name="Google Shape;335;p36"/>
          <p:cNvSpPr/>
          <p:nvPr/>
        </p:nvSpPr>
        <p:spPr>
          <a:xfrm>
            <a:off x="3583075" y="776550"/>
            <a:ext cx="5370000" cy="404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244925" y="979725"/>
            <a:ext cx="3112800" cy="1939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36"/>
          <p:cNvPicPr preferRelativeResize="0"/>
          <p:nvPr/>
        </p:nvPicPr>
        <p:blipFill>
          <a:blip r:embed="rId3">
            <a:alphaModFix/>
          </a:blip>
          <a:stretch>
            <a:fillRect/>
          </a:stretch>
        </p:blipFill>
        <p:spPr>
          <a:xfrm>
            <a:off x="3738500" y="898075"/>
            <a:ext cx="5065124" cy="3798851"/>
          </a:xfrm>
          <a:prstGeom prst="rect">
            <a:avLst/>
          </a:prstGeom>
          <a:noFill/>
          <a:ln>
            <a:noFill/>
          </a:ln>
        </p:spPr>
      </p:pic>
      <p:sp>
        <p:nvSpPr>
          <p:cNvPr id="339" name="Google Shape;339;p36"/>
          <p:cNvSpPr txBox="1"/>
          <p:nvPr/>
        </p:nvSpPr>
        <p:spPr>
          <a:xfrm>
            <a:off x="2401975" y="46625"/>
            <a:ext cx="4473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222222"/>
                </a:solidFill>
                <a:latin typeface="Raleway"/>
                <a:ea typeface="Raleway"/>
                <a:cs typeface="Raleway"/>
                <a:sym typeface="Raleway"/>
              </a:rPr>
              <a:t>Wheeler Base visit</a:t>
            </a:r>
            <a:endParaRPr b="1" sz="2700">
              <a:solidFill>
                <a:srgbClr val="222222"/>
              </a:solidFill>
            </a:endParaRPr>
          </a:p>
        </p:txBody>
      </p:sp>
      <p:sp>
        <p:nvSpPr>
          <p:cNvPr id="340" name="Google Shape;340;p36"/>
          <p:cNvSpPr txBox="1"/>
          <p:nvPr/>
        </p:nvSpPr>
        <p:spPr>
          <a:xfrm>
            <a:off x="540875" y="979725"/>
            <a:ext cx="26739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Goals:</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Getting a </a:t>
            </a:r>
            <a:r>
              <a:rPr lang="en" sz="1300">
                <a:latin typeface="Lato"/>
                <a:ea typeface="Lato"/>
                <a:cs typeface="Lato"/>
                <a:sym typeface="Lato"/>
              </a:rPr>
              <a:t>better understanding</a:t>
            </a:r>
            <a:r>
              <a:rPr lang="en" sz="1300">
                <a:latin typeface="Lato"/>
                <a:ea typeface="Lato"/>
                <a:cs typeface="Lato"/>
                <a:sym typeface="Lato"/>
              </a:rPr>
              <a:t> of the problem.</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Confirming current knowledge</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Sharing interview findings</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341" name="Google Shape;341;p36"/>
          <p:cNvPicPr preferRelativeResize="0"/>
          <p:nvPr/>
        </p:nvPicPr>
        <p:blipFill rotWithShape="1">
          <a:blip r:embed="rId4">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5" name="Shape 345"/>
        <p:cNvGrpSpPr/>
        <p:nvPr/>
      </p:nvGrpSpPr>
      <p:grpSpPr>
        <a:xfrm>
          <a:off x="0" y="0"/>
          <a:ext cx="0" cy="0"/>
          <a:chOff x="0" y="0"/>
          <a:chExt cx="0" cy="0"/>
        </a:xfrm>
      </p:grpSpPr>
      <p:sp>
        <p:nvSpPr>
          <p:cNvPr id="346" name="Google Shape;346;p37"/>
          <p:cNvSpPr/>
          <p:nvPr/>
        </p:nvSpPr>
        <p:spPr>
          <a:xfrm>
            <a:off x="270475" y="1107900"/>
            <a:ext cx="2784000" cy="358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txBox="1"/>
          <p:nvPr>
            <p:ph type="title"/>
          </p:nvPr>
        </p:nvSpPr>
        <p:spPr>
          <a:xfrm>
            <a:off x="270475" y="113463"/>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222222"/>
                </a:solidFill>
              </a:rPr>
              <a:t>Wheeler Base Findings</a:t>
            </a:r>
            <a:endParaRPr b="1" sz="3000">
              <a:solidFill>
                <a:srgbClr val="222222"/>
              </a:solidFill>
            </a:endParaRPr>
          </a:p>
        </p:txBody>
      </p:sp>
      <p:sp>
        <p:nvSpPr>
          <p:cNvPr id="348" name="Google Shape;348;p37"/>
          <p:cNvSpPr txBox="1"/>
          <p:nvPr>
            <p:ph idx="2" type="body"/>
          </p:nvPr>
        </p:nvSpPr>
        <p:spPr>
          <a:xfrm>
            <a:off x="386029" y="1200150"/>
            <a:ext cx="2371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222222"/>
                </a:solidFill>
              </a:rPr>
              <a:t>Training</a:t>
            </a:r>
            <a:endParaRPr b="1">
              <a:solidFill>
                <a:srgbClr val="222222"/>
              </a:solidFill>
            </a:endParaRPr>
          </a:p>
          <a:p>
            <a:pPr indent="-311150" lvl="0" marL="457200" rtl="0" algn="l">
              <a:spcBef>
                <a:spcPts val="600"/>
              </a:spcBef>
              <a:spcAft>
                <a:spcPts val="0"/>
              </a:spcAft>
              <a:buClr>
                <a:srgbClr val="222222"/>
              </a:buClr>
              <a:buSzPts val="1300"/>
              <a:buChar char="●"/>
            </a:pPr>
            <a:r>
              <a:rPr lang="en" sz="1300">
                <a:solidFill>
                  <a:srgbClr val="222222"/>
                </a:solidFill>
              </a:rPr>
              <a:t>5 categories of </a:t>
            </a:r>
            <a:r>
              <a:rPr lang="en" sz="1300">
                <a:solidFill>
                  <a:srgbClr val="222222"/>
                </a:solidFill>
              </a:rPr>
              <a:t>training</a:t>
            </a: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Training have different expiration dates</a:t>
            </a: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Different platforms have different saved training</a:t>
            </a: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Training stored differently </a:t>
            </a:r>
            <a:endParaRPr sz="1300">
              <a:solidFill>
                <a:srgbClr val="222222"/>
              </a:solidFill>
            </a:endParaRPr>
          </a:p>
          <a:p>
            <a:pPr indent="-311150" lvl="0" marL="457200" rtl="0" algn="l">
              <a:spcBef>
                <a:spcPts val="0"/>
              </a:spcBef>
              <a:spcAft>
                <a:spcPts val="0"/>
              </a:spcAft>
              <a:buClr>
                <a:srgbClr val="222222"/>
              </a:buClr>
              <a:buSzPts val="1300"/>
              <a:buChar char="●"/>
            </a:pPr>
            <a:r>
              <a:rPr lang="en" sz="1300">
                <a:solidFill>
                  <a:srgbClr val="222222"/>
                </a:solidFill>
              </a:rPr>
              <a:t>Distribution of training </a:t>
            </a:r>
            <a:endParaRPr sz="1300">
              <a:solidFill>
                <a:srgbClr val="222222"/>
              </a:solidFill>
            </a:endParaRPr>
          </a:p>
          <a:p>
            <a:pPr indent="-311150" lvl="1" marL="914400" rtl="0" algn="l">
              <a:spcBef>
                <a:spcPts val="0"/>
              </a:spcBef>
              <a:spcAft>
                <a:spcPts val="0"/>
              </a:spcAft>
              <a:buClr>
                <a:srgbClr val="222222"/>
              </a:buClr>
              <a:buSzPts val="1300"/>
              <a:buChar char="○"/>
            </a:pPr>
            <a:r>
              <a:rPr lang="en" sz="1300">
                <a:solidFill>
                  <a:srgbClr val="222222"/>
                </a:solidFill>
              </a:rPr>
              <a:t>Courses</a:t>
            </a:r>
            <a:endParaRPr sz="1300">
              <a:solidFill>
                <a:srgbClr val="222222"/>
              </a:solidFill>
            </a:endParaRPr>
          </a:p>
          <a:p>
            <a:pPr indent="-311150" lvl="1" marL="914400" rtl="0" algn="l">
              <a:spcBef>
                <a:spcPts val="0"/>
              </a:spcBef>
              <a:spcAft>
                <a:spcPts val="0"/>
              </a:spcAft>
              <a:buClr>
                <a:srgbClr val="222222"/>
              </a:buClr>
              <a:buSzPts val="1300"/>
              <a:buChar char="○"/>
            </a:pPr>
            <a:r>
              <a:rPr lang="en" sz="1300">
                <a:solidFill>
                  <a:srgbClr val="222222"/>
                </a:solidFill>
              </a:rPr>
              <a:t>Video</a:t>
            </a:r>
            <a:endParaRPr sz="1300">
              <a:solidFill>
                <a:srgbClr val="222222"/>
              </a:solidFill>
            </a:endParaRPr>
          </a:p>
          <a:p>
            <a:pPr indent="-311150" lvl="1" marL="914400" rtl="0" algn="l">
              <a:spcBef>
                <a:spcPts val="0"/>
              </a:spcBef>
              <a:spcAft>
                <a:spcPts val="0"/>
              </a:spcAft>
              <a:buClr>
                <a:srgbClr val="222222"/>
              </a:buClr>
              <a:buSzPts val="1300"/>
              <a:buChar char="○"/>
            </a:pPr>
            <a:r>
              <a:rPr lang="en" sz="1300">
                <a:solidFill>
                  <a:srgbClr val="222222"/>
                </a:solidFill>
              </a:rPr>
              <a:t>Computer training</a:t>
            </a:r>
            <a:endParaRPr sz="1300">
              <a:solidFill>
                <a:srgbClr val="222222"/>
              </a:solidFill>
            </a:endParaRPr>
          </a:p>
          <a:p>
            <a:pPr indent="-311150" lvl="1" marL="914400" rtl="0" algn="l">
              <a:spcBef>
                <a:spcPts val="0"/>
              </a:spcBef>
              <a:spcAft>
                <a:spcPts val="0"/>
              </a:spcAft>
              <a:buClr>
                <a:srgbClr val="222222"/>
              </a:buClr>
              <a:buSzPts val="1300"/>
              <a:buChar char="○"/>
            </a:pPr>
            <a:r>
              <a:rPr lang="en" sz="1300">
                <a:solidFill>
                  <a:srgbClr val="222222"/>
                </a:solidFill>
              </a:rPr>
              <a:t>Hands on training </a:t>
            </a:r>
            <a:endParaRPr sz="1300">
              <a:solidFill>
                <a:srgbClr val="222222"/>
              </a:solidFill>
            </a:endParaRPr>
          </a:p>
          <a:p>
            <a:pPr indent="-311150" lvl="1" marL="914400" rtl="0" algn="l">
              <a:spcBef>
                <a:spcPts val="0"/>
              </a:spcBef>
              <a:spcAft>
                <a:spcPts val="0"/>
              </a:spcAft>
              <a:buClr>
                <a:srgbClr val="222222"/>
              </a:buClr>
              <a:buSzPts val="1300"/>
              <a:buChar char="○"/>
            </a:pPr>
            <a:r>
              <a:rPr lang="en" sz="1300">
                <a:solidFill>
                  <a:srgbClr val="222222"/>
                </a:solidFill>
              </a:rPr>
              <a:t>Briefings </a:t>
            </a:r>
            <a:endParaRPr sz="1300">
              <a:solidFill>
                <a:srgbClr val="222222"/>
              </a:solidFill>
            </a:endParaRPr>
          </a:p>
          <a:p>
            <a:pPr indent="0" lvl="0" marL="0" rtl="0" algn="l">
              <a:spcBef>
                <a:spcPts val="600"/>
              </a:spcBef>
              <a:spcAft>
                <a:spcPts val="0"/>
              </a:spcAft>
              <a:buNone/>
            </a:pPr>
            <a:r>
              <a:rPr lang="en"/>
              <a:t>	</a:t>
            </a:r>
            <a:endParaRPr/>
          </a:p>
        </p:txBody>
      </p:sp>
      <p:sp>
        <p:nvSpPr>
          <p:cNvPr id="349" name="Google Shape;349;p3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350" name="Google Shape;350;p3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37"/>
          <p:cNvPicPr preferRelativeResize="0"/>
          <p:nvPr/>
        </p:nvPicPr>
        <p:blipFill>
          <a:blip r:embed="rId3">
            <a:alphaModFix/>
          </a:blip>
          <a:stretch>
            <a:fillRect/>
          </a:stretch>
        </p:blipFill>
        <p:spPr>
          <a:xfrm>
            <a:off x="3584725" y="959900"/>
            <a:ext cx="4770951" cy="3884900"/>
          </a:xfrm>
          <a:prstGeom prst="rect">
            <a:avLst/>
          </a:prstGeom>
          <a:noFill/>
          <a:ln>
            <a:noFill/>
          </a:ln>
        </p:spPr>
      </p:pic>
      <p:sp>
        <p:nvSpPr>
          <p:cNvPr id="352" name="Google Shape;352;p37"/>
          <p:cNvSpPr txBox="1"/>
          <p:nvPr/>
        </p:nvSpPr>
        <p:spPr>
          <a:xfrm>
            <a:off x="6733075" y="4525650"/>
            <a:ext cx="229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MSgt Santos routine</a:t>
            </a:r>
            <a:endParaRPr b="1">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6" name="Shape 356"/>
        <p:cNvGrpSpPr/>
        <p:nvPr/>
      </p:nvGrpSpPr>
      <p:grpSpPr>
        <a:xfrm>
          <a:off x="0" y="0"/>
          <a:ext cx="0" cy="0"/>
          <a:chOff x="0" y="0"/>
          <a:chExt cx="0" cy="0"/>
        </a:xfrm>
      </p:grpSpPr>
      <p:sp>
        <p:nvSpPr>
          <p:cNvPr id="357" name="Google Shape;357;p38"/>
          <p:cNvSpPr/>
          <p:nvPr/>
        </p:nvSpPr>
        <p:spPr>
          <a:xfrm>
            <a:off x="673650" y="1081625"/>
            <a:ext cx="7796700" cy="3615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txBox="1"/>
          <p:nvPr>
            <p:ph type="title"/>
          </p:nvPr>
        </p:nvSpPr>
        <p:spPr>
          <a:xfrm>
            <a:off x="414050" y="1542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222222"/>
                </a:solidFill>
              </a:rPr>
              <a:t>MSgt Santos Excel Sheets</a:t>
            </a:r>
            <a:endParaRPr b="1" sz="3000">
              <a:solidFill>
                <a:srgbClr val="222222"/>
              </a:solidFill>
            </a:endParaRPr>
          </a:p>
        </p:txBody>
      </p:sp>
      <p:sp>
        <p:nvSpPr>
          <p:cNvPr id="359" name="Google Shape;359;p3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38"/>
          <p:cNvPicPr preferRelativeResize="0"/>
          <p:nvPr/>
        </p:nvPicPr>
        <p:blipFill>
          <a:blip r:embed="rId3">
            <a:alphaModFix/>
          </a:blip>
          <a:stretch>
            <a:fillRect/>
          </a:stretch>
        </p:blipFill>
        <p:spPr>
          <a:xfrm>
            <a:off x="904125" y="1318475"/>
            <a:ext cx="7335775" cy="314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4" name="Shape 364"/>
        <p:cNvGrpSpPr/>
        <p:nvPr/>
      </p:nvGrpSpPr>
      <p:grpSpPr>
        <a:xfrm>
          <a:off x="0" y="0"/>
          <a:ext cx="0" cy="0"/>
          <a:chOff x="0" y="0"/>
          <a:chExt cx="0" cy="0"/>
        </a:xfrm>
      </p:grpSpPr>
      <p:sp>
        <p:nvSpPr>
          <p:cNvPr id="365" name="Google Shape;365;p39"/>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More </a:t>
            </a:r>
            <a:r>
              <a:rPr b="1" lang="en">
                <a:solidFill>
                  <a:srgbClr val="222222"/>
                </a:solidFill>
              </a:rPr>
              <a:t>Interview Findings</a:t>
            </a:r>
            <a:endParaRPr b="1">
              <a:solidFill>
                <a:srgbClr val="222222"/>
              </a:solidFill>
            </a:endParaRPr>
          </a:p>
        </p:txBody>
      </p:sp>
      <p:pic>
        <p:nvPicPr>
          <p:cNvPr id="366" name="Google Shape;366;p39"/>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367" name="Google Shape;367;p39"/>
          <p:cNvPicPr preferRelativeResize="0"/>
          <p:nvPr/>
        </p:nvPicPr>
        <p:blipFill>
          <a:blip r:embed="rId4">
            <a:alphaModFix/>
          </a:blip>
          <a:stretch>
            <a:fillRect/>
          </a:stretch>
        </p:blipFill>
        <p:spPr>
          <a:xfrm>
            <a:off x="7769973" y="21513"/>
            <a:ext cx="1288800" cy="1225125"/>
          </a:xfrm>
          <a:prstGeom prst="rect">
            <a:avLst/>
          </a:prstGeom>
          <a:noFill/>
          <a:ln>
            <a:noFill/>
          </a:ln>
        </p:spPr>
      </p:pic>
      <p:pic>
        <p:nvPicPr>
          <p:cNvPr id="368" name="Google Shape;368;p39"/>
          <p:cNvPicPr preferRelativeResize="0"/>
          <p:nvPr/>
        </p:nvPicPr>
        <p:blipFill rotWithShape="1">
          <a:blip r:embed="rId5">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2" name="Shape 372"/>
        <p:cNvGrpSpPr/>
        <p:nvPr/>
      </p:nvGrpSpPr>
      <p:grpSpPr>
        <a:xfrm>
          <a:off x="0" y="0"/>
          <a:ext cx="0" cy="0"/>
          <a:chOff x="0" y="0"/>
          <a:chExt cx="0" cy="0"/>
        </a:xfrm>
      </p:grpSpPr>
      <p:sp>
        <p:nvSpPr>
          <p:cNvPr id="373" name="Google Shape;373;p40"/>
          <p:cNvSpPr/>
          <p:nvPr/>
        </p:nvSpPr>
        <p:spPr>
          <a:xfrm>
            <a:off x="4910175" y="3658775"/>
            <a:ext cx="3857700" cy="124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848350" y="3658775"/>
            <a:ext cx="3857700" cy="1245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801850" y="1081775"/>
            <a:ext cx="7965900" cy="2326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0"/>
          <p:cNvSpPr txBox="1"/>
          <p:nvPr>
            <p:ph type="title"/>
          </p:nvPr>
        </p:nvSpPr>
        <p:spPr>
          <a:xfrm>
            <a:off x="556925" y="224363"/>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222222"/>
                </a:solidFill>
              </a:rPr>
              <a:t>Interview</a:t>
            </a:r>
            <a:r>
              <a:rPr b="1" lang="en" sz="3000">
                <a:solidFill>
                  <a:srgbClr val="222222"/>
                </a:solidFill>
              </a:rPr>
              <a:t> Findings </a:t>
            </a:r>
            <a:endParaRPr b="1" sz="3000">
              <a:solidFill>
                <a:srgbClr val="222222"/>
              </a:solidFill>
            </a:endParaRPr>
          </a:p>
        </p:txBody>
      </p:sp>
      <p:sp>
        <p:nvSpPr>
          <p:cNvPr id="378" name="Google Shape;378;p40"/>
          <p:cNvSpPr txBox="1"/>
          <p:nvPr>
            <p:ph idx="1" type="body"/>
          </p:nvPr>
        </p:nvSpPr>
        <p:spPr>
          <a:xfrm>
            <a:off x="801850" y="1081763"/>
            <a:ext cx="6462600" cy="35523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222222"/>
              </a:buClr>
              <a:buSzPts val="1300"/>
              <a:buChar char="●"/>
            </a:pPr>
            <a:r>
              <a:rPr lang="en" sz="1300">
                <a:solidFill>
                  <a:srgbClr val="222222"/>
                </a:solidFill>
              </a:rPr>
              <a:t> National Guard is harder to implement idea because things usually get implemented active duty down</a:t>
            </a:r>
            <a:endParaRPr sz="1300">
              <a:solidFill>
                <a:srgbClr val="222222"/>
              </a:solidFill>
            </a:endParaRPr>
          </a:p>
          <a:p>
            <a:pPr indent="-311150" lvl="0" marL="457200" rtl="0" algn="l">
              <a:lnSpc>
                <a:spcPct val="115000"/>
              </a:lnSpc>
              <a:spcBef>
                <a:spcPts val="0"/>
              </a:spcBef>
              <a:spcAft>
                <a:spcPts val="0"/>
              </a:spcAft>
              <a:buClr>
                <a:srgbClr val="222222"/>
              </a:buClr>
              <a:buSzPts val="1300"/>
              <a:buChar char="●"/>
            </a:pPr>
            <a:r>
              <a:rPr lang="en" sz="1300">
                <a:solidFill>
                  <a:srgbClr val="222222"/>
                </a:solidFill>
              </a:rPr>
              <a:t>Medical units had their own separate system for additional Medical certification tracking (MRDSS)</a:t>
            </a:r>
            <a:endParaRPr sz="1300">
              <a:solidFill>
                <a:srgbClr val="222222"/>
              </a:solidFill>
            </a:endParaRPr>
          </a:p>
          <a:p>
            <a:pPr indent="-317500" lvl="0" marL="457200" rtl="0" algn="l">
              <a:lnSpc>
                <a:spcPct val="115000"/>
              </a:lnSpc>
              <a:spcBef>
                <a:spcPts val="0"/>
              </a:spcBef>
              <a:spcAft>
                <a:spcPts val="0"/>
              </a:spcAft>
              <a:buClr>
                <a:srgbClr val="222222"/>
              </a:buClr>
              <a:buSzPts val="1400"/>
              <a:buChar char="●"/>
            </a:pPr>
            <a:r>
              <a:rPr lang="en" sz="1300">
                <a:solidFill>
                  <a:srgbClr val="222222"/>
                </a:solidFill>
              </a:rPr>
              <a:t>Comsquad filters the bases network access </a:t>
            </a:r>
            <a:endParaRPr sz="1300">
              <a:solidFill>
                <a:srgbClr val="222222"/>
              </a:solidFill>
            </a:endParaRPr>
          </a:p>
          <a:p>
            <a:pPr indent="-323850" lvl="0" marL="457200" rtl="0" algn="l">
              <a:lnSpc>
                <a:spcPct val="115000"/>
              </a:lnSpc>
              <a:spcBef>
                <a:spcPts val="0"/>
              </a:spcBef>
              <a:spcAft>
                <a:spcPts val="0"/>
              </a:spcAft>
              <a:buClr>
                <a:srgbClr val="222222"/>
              </a:buClr>
              <a:buSzPts val="1500"/>
              <a:buChar char="●"/>
            </a:pPr>
            <a:r>
              <a:rPr lang="en" sz="1300">
                <a:solidFill>
                  <a:srgbClr val="000000"/>
                </a:solidFill>
              </a:rPr>
              <a:t>Medical training will soon be on myTraining-Kyle Strang</a:t>
            </a:r>
            <a:endParaRPr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Everything is transitioning into MyLearning</a:t>
            </a:r>
            <a:endParaRPr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Mylearning is being introduced in phases</a:t>
            </a:r>
            <a:endParaRPr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Different UTM platform for records</a:t>
            </a:r>
            <a:endParaRPr sz="13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Excel</a:t>
            </a:r>
            <a:endParaRPr sz="13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Paper</a:t>
            </a:r>
            <a:endParaRPr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Earlier notice on training expiration before drill.</a:t>
            </a:r>
            <a:endParaRPr sz="13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Current (Couple days) </a:t>
            </a:r>
            <a:endParaRPr sz="13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Goal ( min week)</a:t>
            </a:r>
            <a:endParaRPr sz="1300">
              <a:solidFill>
                <a:srgbClr val="000000"/>
              </a:solidFill>
            </a:endParaRPr>
          </a:p>
          <a:p>
            <a:pPr indent="0" lvl="0" marL="457200" rtl="0" algn="l">
              <a:lnSpc>
                <a:spcPct val="115000"/>
              </a:lnSpc>
              <a:spcBef>
                <a:spcPts val="0"/>
              </a:spcBef>
              <a:spcAft>
                <a:spcPts val="0"/>
              </a:spcAft>
              <a:buNone/>
            </a:pPr>
            <a:r>
              <a:t/>
            </a:r>
            <a:endParaRPr sz="1300">
              <a:solidFill>
                <a:srgbClr val="000000"/>
              </a:solidFill>
            </a:endParaRPr>
          </a:p>
          <a:p>
            <a:pPr indent="0" lvl="0" marL="457200" rtl="0" algn="l">
              <a:lnSpc>
                <a:spcPct val="115000"/>
              </a:lnSpc>
              <a:spcBef>
                <a:spcPts val="600"/>
              </a:spcBef>
              <a:spcAft>
                <a:spcPts val="0"/>
              </a:spcAft>
              <a:buNone/>
            </a:pPr>
            <a:r>
              <a:t/>
            </a:r>
            <a:endParaRPr sz="1300">
              <a:solidFill>
                <a:srgbClr val="222222"/>
              </a:solidFill>
            </a:endParaRPr>
          </a:p>
        </p:txBody>
      </p:sp>
      <p:sp>
        <p:nvSpPr>
          <p:cNvPr id="379" name="Google Shape;379;p40"/>
          <p:cNvSpPr txBox="1"/>
          <p:nvPr/>
        </p:nvSpPr>
        <p:spPr>
          <a:xfrm>
            <a:off x="5171575" y="1964850"/>
            <a:ext cx="3857700" cy="13053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i="1" sz="1300">
              <a:solidFill>
                <a:srgbClr val="222222"/>
              </a:solidFill>
              <a:latin typeface="Lato"/>
              <a:ea typeface="Lato"/>
              <a:cs typeface="Lato"/>
              <a:sym typeface="Lato"/>
            </a:endParaRPr>
          </a:p>
          <a:p>
            <a:pPr indent="0" lvl="0" marL="914400" rtl="0" algn="l">
              <a:lnSpc>
                <a:spcPct val="115000"/>
              </a:lnSpc>
              <a:spcBef>
                <a:spcPts val="0"/>
              </a:spcBef>
              <a:spcAft>
                <a:spcPts val="0"/>
              </a:spcAft>
              <a:buNone/>
            </a:pPr>
            <a:r>
              <a:rPr i="1" lang="en" sz="1300">
                <a:solidFill>
                  <a:srgbClr val="222222"/>
                </a:solidFill>
                <a:latin typeface="Lato"/>
                <a:ea typeface="Lato"/>
                <a:cs typeface="Lato"/>
                <a:sym typeface="Lato"/>
              </a:rPr>
              <a:t>“A couple people tried excel, some people that were smarter who could make something better"-Jared Mina(Senior Medic)</a:t>
            </a:r>
            <a:endParaRPr i="1" sz="1300"/>
          </a:p>
        </p:txBody>
      </p:sp>
      <p:sp>
        <p:nvSpPr>
          <p:cNvPr id="380" name="Google Shape;380;p40"/>
          <p:cNvSpPr txBox="1"/>
          <p:nvPr/>
        </p:nvSpPr>
        <p:spPr>
          <a:xfrm>
            <a:off x="4910175" y="3865625"/>
            <a:ext cx="3857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Lato"/>
                <a:ea typeface="Lato"/>
                <a:cs typeface="Lato"/>
                <a:sym typeface="Lato"/>
              </a:rPr>
              <a:t>“They combined the regulations, so you know </a:t>
            </a:r>
            <a:r>
              <a:rPr i="1" lang="en" sz="1300">
                <a:latin typeface="Lato"/>
                <a:ea typeface="Lato"/>
                <a:cs typeface="Lato"/>
                <a:sym typeface="Lato"/>
              </a:rPr>
              <a:t>what</a:t>
            </a:r>
            <a:r>
              <a:rPr i="1" lang="en" sz="1300">
                <a:latin typeface="Lato"/>
                <a:ea typeface="Lato"/>
                <a:cs typeface="Lato"/>
                <a:sym typeface="Lato"/>
              </a:rPr>
              <a:t> you have to  do, but not as specific as in how” -Brian L’esperance(Base Training Manager)</a:t>
            </a:r>
            <a:endParaRPr i="1" sz="13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4" name="Shape 384"/>
        <p:cNvGrpSpPr/>
        <p:nvPr/>
      </p:nvGrpSpPr>
      <p:grpSpPr>
        <a:xfrm>
          <a:off x="0" y="0"/>
          <a:ext cx="0" cy="0"/>
          <a:chOff x="0" y="0"/>
          <a:chExt cx="0" cy="0"/>
        </a:xfrm>
      </p:grpSpPr>
      <p:sp>
        <p:nvSpPr>
          <p:cNvPr id="385" name="Google Shape;385;p4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1" title="Points scored"/>
          <p:cNvPicPr preferRelativeResize="0"/>
          <p:nvPr/>
        </p:nvPicPr>
        <p:blipFill>
          <a:blip r:embed="rId3">
            <a:alphaModFix/>
          </a:blip>
          <a:stretch>
            <a:fillRect/>
          </a:stretch>
        </p:blipFill>
        <p:spPr>
          <a:xfrm>
            <a:off x="1373099" y="593762"/>
            <a:ext cx="6397800" cy="395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0" name="Shape 390"/>
        <p:cNvGrpSpPr/>
        <p:nvPr/>
      </p:nvGrpSpPr>
      <p:grpSpPr>
        <a:xfrm>
          <a:off x="0" y="0"/>
          <a:ext cx="0" cy="0"/>
          <a:chOff x="0" y="0"/>
          <a:chExt cx="0" cy="0"/>
        </a:xfrm>
      </p:grpSpPr>
      <p:sp>
        <p:nvSpPr>
          <p:cNvPr id="391" name="Google Shape;391;p4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3 Initial solutions</a:t>
            </a:r>
            <a:endParaRPr b="1">
              <a:solidFill>
                <a:srgbClr val="222222"/>
              </a:solidFill>
            </a:endParaRPr>
          </a:p>
        </p:txBody>
      </p:sp>
      <p:pic>
        <p:nvPicPr>
          <p:cNvPr id="392" name="Google Shape;392;p42"/>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393" name="Google Shape;393;p42"/>
          <p:cNvPicPr preferRelativeResize="0"/>
          <p:nvPr/>
        </p:nvPicPr>
        <p:blipFill>
          <a:blip r:embed="rId4">
            <a:alphaModFix/>
          </a:blip>
          <a:stretch>
            <a:fillRect/>
          </a:stretch>
        </p:blipFill>
        <p:spPr>
          <a:xfrm>
            <a:off x="7769973" y="21513"/>
            <a:ext cx="1288800" cy="1225125"/>
          </a:xfrm>
          <a:prstGeom prst="rect">
            <a:avLst/>
          </a:prstGeom>
          <a:noFill/>
          <a:ln>
            <a:noFill/>
          </a:ln>
        </p:spPr>
      </p:pic>
      <p:pic>
        <p:nvPicPr>
          <p:cNvPr id="394" name="Google Shape;394;p42"/>
          <p:cNvPicPr preferRelativeResize="0"/>
          <p:nvPr/>
        </p:nvPicPr>
        <p:blipFill rotWithShape="1">
          <a:blip r:embed="rId5">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p>
            <a:pPr indent="0" lvl="0" marL="0" rtl="0" algn="l">
              <a:spcBef>
                <a:spcPts val="360"/>
              </a:spcBef>
              <a:spcAft>
                <a:spcPts val="0"/>
              </a:spcAft>
              <a:buNone/>
            </a:pPr>
            <a:r>
              <a:t/>
            </a:r>
            <a:endParaRPr/>
          </a:p>
        </p:txBody>
      </p:sp>
      <p:sp>
        <p:nvSpPr>
          <p:cNvPr id="144" name="Google Shape;144;p2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5"/>
          <p:cNvPicPr preferRelativeResize="0"/>
          <p:nvPr/>
        </p:nvPicPr>
        <p:blipFill>
          <a:blip r:embed="rId3">
            <a:alphaModFix/>
          </a:blip>
          <a:stretch>
            <a:fillRect/>
          </a:stretch>
        </p:blipFill>
        <p:spPr>
          <a:xfrm>
            <a:off x="3732156" y="1303505"/>
            <a:ext cx="1669325" cy="2553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8" name="Shape 398"/>
        <p:cNvGrpSpPr/>
        <p:nvPr/>
      </p:nvGrpSpPr>
      <p:grpSpPr>
        <a:xfrm>
          <a:off x="0" y="0"/>
          <a:ext cx="0" cy="0"/>
          <a:chOff x="0" y="0"/>
          <a:chExt cx="0" cy="0"/>
        </a:xfrm>
      </p:grpSpPr>
      <p:pic>
        <p:nvPicPr>
          <p:cNvPr id="399" name="Google Shape;399;p43"/>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
        <p:nvSpPr>
          <p:cNvPr id="400" name="Google Shape;400;p4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43"/>
          <p:cNvSpPr txBox="1"/>
          <p:nvPr>
            <p:ph idx="1" type="body"/>
          </p:nvPr>
        </p:nvSpPr>
        <p:spPr>
          <a:xfrm>
            <a:off x="2567100" y="893400"/>
            <a:ext cx="4009800" cy="83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700">
                <a:solidFill>
                  <a:srgbClr val="222222"/>
                </a:solidFill>
              </a:rPr>
              <a:t>Human Resource Management (Off-the-Shelf)</a:t>
            </a:r>
            <a:endParaRPr sz="2600">
              <a:solidFill>
                <a:srgbClr val="222222"/>
              </a:solidFill>
            </a:endParaRPr>
          </a:p>
        </p:txBody>
      </p:sp>
      <p:sp>
        <p:nvSpPr>
          <p:cNvPr id="402" name="Google Shape;402;p43"/>
          <p:cNvSpPr txBox="1"/>
          <p:nvPr/>
        </p:nvSpPr>
        <p:spPr>
          <a:xfrm>
            <a:off x="2918450" y="295500"/>
            <a:ext cx="3313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Lato"/>
                <a:ea typeface="Lato"/>
                <a:cs typeface="Lato"/>
                <a:sym typeface="Lato"/>
              </a:rPr>
              <a:t>Initial Solutions/Ideas</a:t>
            </a:r>
            <a:endParaRPr b="1" sz="2500">
              <a:latin typeface="Lato"/>
              <a:ea typeface="Lato"/>
              <a:cs typeface="Lato"/>
              <a:sym typeface="Lato"/>
            </a:endParaRPr>
          </a:p>
        </p:txBody>
      </p:sp>
      <p:sp>
        <p:nvSpPr>
          <p:cNvPr id="403" name="Google Shape;403;p43"/>
          <p:cNvSpPr txBox="1"/>
          <p:nvPr>
            <p:ph idx="1" type="body"/>
          </p:nvPr>
        </p:nvSpPr>
        <p:spPr>
          <a:xfrm>
            <a:off x="5214930" y="3379350"/>
            <a:ext cx="3313800" cy="195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Cons</a:t>
            </a:r>
            <a:endParaRPr b="1" sz="1700">
              <a:solidFill>
                <a:srgbClr val="222222"/>
              </a:solidFill>
            </a:endParaRPr>
          </a:p>
          <a:p>
            <a:pPr indent="-311150" lvl="1" marL="914400" rtl="0" algn="l">
              <a:lnSpc>
                <a:spcPct val="115000"/>
              </a:lnSpc>
              <a:spcBef>
                <a:spcPts val="1200"/>
              </a:spcBef>
              <a:spcAft>
                <a:spcPts val="0"/>
              </a:spcAft>
              <a:buClr>
                <a:srgbClr val="222222"/>
              </a:buClr>
              <a:buSzPts val="1300"/>
              <a:buChar char="○"/>
            </a:pPr>
            <a:r>
              <a:rPr lang="en" sz="1300">
                <a:solidFill>
                  <a:srgbClr val="222222"/>
                </a:solidFill>
              </a:rPr>
              <a:t>Higher Budget</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Not tailored to beneficiaries </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Transition to new platform	</a:t>
            </a:r>
            <a:endParaRPr sz="2600">
              <a:solidFill>
                <a:srgbClr val="222222"/>
              </a:solidFill>
            </a:endParaRPr>
          </a:p>
        </p:txBody>
      </p:sp>
      <p:sp>
        <p:nvSpPr>
          <p:cNvPr id="404" name="Google Shape;404;p43"/>
          <p:cNvSpPr txBox="1"/>
          <p:nvPr>
            <p:ph idx="1" type="body"/>
          </p:nvPr>
        </p:nvSpPr>
        <p:spPr>
          <a:xfrm>
            <a:off x="621975" y="3379350"/>
            <a:ext cx="2371200" cy="143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Pros </a:t>
            </a:r>
            <a:endParaRPr b="1" sz="1700">
              <a:solidFill>
                <a:srgbClr val="222222"/>
              </a:solidFill>
            </a:endParaRPr>
          </a:p>
          <a:p>
            <a:pPr indent="-311150" lvl="1" marL="914400" rtl="0" algn="l">
              <a:lnSpc>
                <a:spcPct val="115000"/>
              </a:lnSpc>
              <a:spcBef>
                <a:spcPts val="1200"/>
              </a:spcBef>
              <a:spcAft>
                <a:spcPts val="0"/>
              </a:spcAft>
              <a:buClr>
                <a:srgbClr val="222222"/>
              </a:buClr>
              <a:buSzPts val="1300"/>
              <a:buChar char="○"/>
            </a:pPr>
            <a:r>
              <a:rPr lang="en" sz="1300">
                <a:solidFill>
                  <a:srgbClr val="222222"/>
                </a:solidFill>
              </a:rPr>
              <a:t>No maintenance</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Proven product</a:t>
            </a:r>
            <a:endParaRPr sz="2600">
              <a:solidFill>
                <a:srgbClr val="222222"/>
              </a:solidFill>
            </a:endParaRPr>
          </a:p>
        </p:txBody>
      </p:sp>
      <p:pic>
        <p:nvPicPr>
          <p:cNvPr id="405" name="Google Shape;405;p43"/>
          <p:cNvPicPr preferRelativeResize="0"/>
          <p:nvPr/>
        </p:nvPicPr>
        <p:blipFill rotWithShape="1">
          <a:blip r:embed="rId4">
            <a:alphaModFix/>
          </a:blip>
          <a:srcRect b="33412" l="0" r="0" t="32972"/>
          <a:stretch/>
        </p:blipFill>
        <p:spPr>
          <a:xfrm>
            <a:off x="4066424" y="2140826"/>
            <a:ext cx="4214876" cy="742124"/>
          </a:xfrm>
          <a:prstGeom prst="rect">
            <a:avLst/>
          </a:prstGeom>
          <a:noFill/>
          <a:ln>
            <a:noFill/>
          </a:ln>
        </p:spPr>
      </p:pic>
      <p:pic>
        <p:nvPicPr>
          <p:cNvPr id="406" name="Google Shape;406;p43"/>
          <p:cNvPicPr preferRelativeResize="0"/>
          <p:nvPr/>
        </p:nvPicPr>
        <p:blipFill>
          <a:blip r:embed="rId5">
            <a:alphaModFix/>
          </a:blip>
          <a:stretch>
            <a:fillRect/>
          </a:stretch>
        </p:blipFill>
        <p:spPr>
          <a:xfrm>
            <a:off x="869400" y="1898712"/>
            <a:ext cx="2433412" cy="13096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10" name="Shape 410"/>
        <p:cNvGrpSpPr/>
        <p:nvPr/>
      </p:nvGrpSpPr>
      <p:grpSpPr>
        <a:xfrm>
          <a:off x="0" y="0"/>
          <a:ext cx="0" cy="0"/>
          <a:chOff x="0" y="0"/>
          <a:chExt cx="0" cy="0"/>
        </a:xfrm>
      </p:grpSpPr>
      <p:pic>
        <p:nvPicPr>
          <p:cNvPr id="411" name="Google Shape;411;p44"/>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
        <p:nvSpPr>
          <p:cNvPr id="412" name="Google Shape;412;p44"/>
          <p:cNvSpPr txBox="1"/>
          <p:nvPr>
            <p:ph idx="2" type="body"/>
          </p:nvPr>
        </p:nvSpPr>
        <p:spPr>
          <a:xfrm>
            <a:off x="237449" y="1173813"/>
            <a:ext cx="3939300" cy="207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solidFill>
                  <a:srgbClr val="222222"/>
                </a:solidFill>
              </a:rPr>
              <a:t>Workflow Automation</a:t>
            </a:r>
            <a:endParaRPr b="1" sz="1700">
              <a:solidFill>
                <a:srgbClr val="222222"/>
              </a:solidFill>
            </a:endParaRPr>
          </a:p>
          <a:p>
            <a:pPr indent="-311150" lvl="0" marL="457200" rtl="0" algn="l">
              <a:lnSpc>
                <a:spcPct val="115000"/>
              </a:lnSpc>
              <a:spcBef>
                <a:spcPts val="0"/>
              </a:spcBef>
              <a:spcAft>
                <a:spcPts val="0"/>
              </a:spcAft>
              <a:buClr>
                <a:srgbClr val="222222"/>
              </a:buClr>
              <a:buSzPts val="1300"/>
              <a:buChar char="●"/>
            </a:pPr>
            <a:r>
              <a:rPr lang="en" sz="1300">
                <a:solidFill>
                  <a:srgbClr val="222222"/>
                </a:solidFill>
              </a:rPr>
              <a:t>Extend the current system</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Excel extensions</a:t>
            </a:r>
            <a:endParaRPr sz="1300">
              <a:solidFill>
                <a:srgbClr val="222222"/>
              </a:solidFill>
            </a:endParaRPr>
          </a:p>
          <a:p>
            <a:pPr indent="-311150" lvl="0" marL="457200" rtl="0" algn="l">
              <a:lnSpc>
                <a:spcPct val="115000"/>
              </a:lnSpc>
              <a:spcBef>
                <a:spcPts val="0"/>
              </a:spcBef>
              <a:spcAft>
                <a:spcPts val="0"/>
              </a:spcAft>
              <a:buClr>
                <a:srgbClr val="222222"/>
              </a:buClr>
              <a:buSzPts val="1300"/>
              <a:buChar char="●"/>
            </a:pPr>
            <a:r>
              <a:rPr lang="en" sz="1300">
                <a:solidFill>
                  <a:srgbClr val="222222"/>
                </a:solidFill>
              </a:rPr>
              <a:t>Integrate with external systems (optional)</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Beehive (automation / notification system)</a:t>
            </a:r>
            <a:endParaRPr sz="1300">
              <a:solidFill>
                <a:srgbClr val="222222"/>
              </a:solidFill>
            </a:endParaRPr>
          </a:p>
          <a:p>
            <a:pPr indent="-311150" lvl="1" marL="914400" rtl="0" algn="l">
              <a:lnSpc>
                <a:spcPct val="115000"/>
              </a:lnSpc>
              <a:spcBef>
                <a:spcPts val="0"/>
              </a:spcBef>
              <a:spcAft>
                <a:spcPts val="0"/>
              </a:spcAft>
              <a:buClr>
                <a:srgbClr val="222222"/>
              </a:buClr>
              <a:buSzPts val="1300"/>
              <a:buChar char="○"/>
            </a:pPr>
            <a:r>
              <a:rPr lang="en" sz="1300">
                <a:solidFill>
                  <a:srgbClr val="222222"/>
                </a:solidFill>
              </a:rPr>
              <a:t>N8n (Automation System)</a:t>
            </a:r>
            <a:endParaRPr sz="1300">
              <a:solidFill>
                <a:srgbClr val="222222"/>
              </a:solidFill>
            </a:endParaRPr>
          </a:p>
        </p:txBody>
      </p:sp>
      <p:sp>
        <p:nvSpPr>
          <p:cNvPr id="413" name="Google Shape;413;p4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44"/>
          <p:cNvSpPr txBox="1"/>
          <p:nvPr/>
        </p:nvSpPr>
        <p:spPr>
          <a:xfrm>
            <a:off x="2915100" y="287750"/>
            <a:ext cx="3313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Lato"/>
                <a:ea typeface="Lato"/>
                <a:cs typeface="Lato"/>
                <a:sym typeface="Lato"/>
              </a:rPr>
              <a:t>Initial Solutions/Ideas</a:t>
            </a:r>
            <a:endParaRPr b="1" sz="2500">
              <a:latin typeface="Lato"/>
              <a:ea typeface="Lato"/>
              <a:cs typeface="Lato"/>
              <a:sym typeface="Lato"/>
            </a:endParaRPr>
          </a:p>
        </p:txBody>
      </p:sp>
      <p:pic>
        <p:nvPicPr>
          <p:cNvPr id="415" name="Google Shape;415;p44"/>
          <p:cNvPicPr preferRelativeResize="0"/>
          <p:nvPr/>
        </p:nvPicPr>
        <p:blipFill rotWithShape="1">
          <a:blip r:embed="rId4">
            <a:alphaModFix/>
          </a:blip>
          <a:srcRect b="11696" l="2675" r="5056" t="17245"/>
          <a:stretch/>
        </p:blipFill>
        <p:spPr>
          <a:xfrm>
            <a:off x="4162925" y="1153125"/>
            <a:ext cx="4782799" cy="2078399"/>
          </a:xfrm>
          <a:prstGeom prst="rect">
            <a:avLst/>
          </a:prstGeom>
          <a:noFill/>
          <a:ln>
            <a:noFill/>
          </a:ln>
        </p:spPr>
      </p:pic>
      <p:sp>
        <p:nvSpPr>
          <p:cNvPr id="416" name="Google Shape;416;p44"/>
          <p:cNvSpPr txBox="1"/>
          <p:nvPr>
            <p:ph idx="2" type="body"/>
          </p:nvPr>
        </p:nvSpPr>
        <p:spPr>
          <a:xfrm>
            <a:off x="237438" y="3527500"/>
            <a:ext cx="4019400" cy="118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Pros </a:t>
            </a:r>
            <a:endParaRPr b="1" sz="1700">
              <a:solidFill>
                <a:srgbClr val="222222"/>
              </a:solidFill>
            </a:endParaRPr>
          </a:p>
          <a:p>
            <a:pPr indent="-311150" lvl="0" marL="457200" rtl="0" algn="l">
              <a:lnSpc>
                <a:spcPct val="115000"/>
              </a:lnSpc>
              <a:spcBef>
                <a:spcPts val="1200"/>
              </a:spcBef>
              <a:spcAft>
                <a:spcPts val="0"/>
              </a:spcAft>
              <a:buClr>
                <a:srgbClr val="222222"/>
              </a:buClr>
              <a:buSzPts val="1300"/>
              <a:buChar char="●"/>
            </a:pPr>
            <a:r>
              <a:rPr lang="en" sz="1300">
                <a:solidFill>
                  <a:srgbClr val="222222"/>
                </a:solidFill>
              </a:rPr>
              <a:t>Ease of transition </a:t>
            </a:r>
            <a:endParaRPr sz="1300">
              <a:solidFill>
                <a:srgbClr val="222222"/>
              </a:solidFill>
            </a:endParaRPr>
          </a:p>
          <a:p>
            <a:pPr indent="-311150" lvl="0" marL="457200" rtl="0" algn="l">
              <a:lnSpc>
                <a:spcPct val="115000"/>
              </a:lnSpc>
              <a:spcBef>
                <a:spcPts val="0"/>
              </a:spcBef>
              <a:spcAft>
                <a:spcPts val="0"/>
              </a:spcAft>
              <a:buClr>
                <a:srgbClr val="222222"/>
              </a:buClr>
              <a:buSzPts val="1300"/>
              <a:buChar char="●"/>
            </a:pPr>
            <a:r>
              <a:rPr lang="en" sz="1300">
                <a:solidFill>
                  <a:srgbClr val="222222"/>
                </a:solidFill>
              </a:rPr>
              <a:t>Less human error</a:t>
            </a:r>
            <a:endParaRPr sz="1300">
              <a:solidFill>
                <a:srgbClr val="222222"/>
              </a:solidFill>
            </a:endParaRPr>
          </a:p>
        </p:txBody>
      </p:sp>
      <p:sp>
        <p:nvSpPr>
          <p:cNvPr id="417" name="Google Shape;417;p44"/>
          <p:cNvSpPr txBox="1"/>
          <p:nvPr>
            <p:ph idx="2" type="body"/>
          </p:nvPr>
        </p:nvSpPr>
        <p:spPr>
          <a:xfrm>
            <a:off x="4864463" y="3527500"/>
            <a:ext cx="4019400" cy="138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Cons</a:t>
            </a:r>
            <a:endParaRPr b="1" sz="1700">
              <a:solidFill>
                <a:srgbClr val="222222"/>
              </a:solidFill>
            </a:endParaRPr>
          </a:p>
          <a:p>
            <a:pPr indent="-311150" lvl="0" marL="457200" rtl="0" algn="l">
              <a:lnSpc>
                <a:spcPct val="115000"/>
              </a:lnSpc>
              <a:spcBef>
                <a:spcPts val="1200"/>
              </a:spcBef>
              <a:spcAft>
                <a:spcPts val="0"/>
              </a:spcAft>
              <a:buClr>
                <a:srgbClr val="222222"/>
              </a:buClr>
              <a:buSzPts val="1300"/>
              <a:buChar char="●"/>
            </a:pPr>
            <a:r>
              <a:rPr lang="en" sz="1300">
                <a:solidFill>
                  <a:srgbClr val="222222"/>
                </a:solidFill>
              </a:rPr>
              <a:t>Uncertainty with automating training platforms’ data access</a:t>
            </a:r>
            <a:endParaRPr sz="1300">
              <a:solidFill>
                <a:srgbClr val="22222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1" name="Shape 421"/>
        <p:cNvGrpSpPr/>
        <p:nvPr/>
      </p:nvGrpSpPr>
      <p:grpSpPr>
        <a:xfrm>
          <a:off x="0" y="0"/>
          <a:ext cx="0" cy="0"/>
          <a:chOff x="0" y="0"/>
          <a:chExt cx="0" cy="0"/>
        </a:xfrm>
      </p:grpSpPr>
      <p:pic>
        <p:nvPicPr>
          <p:cNvPr id="422" name="Google Shape;422;p45"/>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
        <p:nvSpPr>
          <p:cNvPr id="423" name="Google Shape;423;p4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45"/>
          <p:cNvSpPr/>
          <p:nvPr/>
        </p:nvSpPr>
        <p:spPr>
          <a:xfrm>
            <a:off x="861525" y="917125"/>
            <a:ext cx="2784000" cy="3582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txBox="1"/>
          <p:nvPr>
            <p:ph idx="4294967295" type="body"/>
          </p:nvPr>
        </p:nvSpPr>
        <p:spPr>
          <a:xfrm>
            <a:off x="553663" y="1251594"/>
            <a:ext cx="3355800" cy="1782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solidFill>
                  <a:srgbClr val="222222"/>
                </a:solidFill>
              </a:rPr>
              <a:t>Web</a:t>
            </a:r>
            <a:r>
              <a:rPr b="1" lang="en" sz="1700">
                <a:solidFill>
                  <a:srgbClr val="222222"/>
                </a:solidFill>
              </a:rPr>
              <a:t> App</a:t>
            </a:r>
            <a:endParaRPr b="1" sz="1700">
              <a:solidFill>
                <a:srgbClr val="222222"/>
              </a:solidFill>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rPr>
              <a:t>Goals of the App</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en" sz="1200">
                <a:solidFill>
                  <a:srgbClr val="222222"/>
                </a:solidFill>
              </a:rPr>
              <a:t>Tracking</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en" sz="1200">
                <a:solidFill>
                  <a:srgbClr val="222222"/>
                </a:solidFill>
              </a:rPr>
              <a:t>Notification system </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en" sz="1200">
                <a:solidFill>
                  <a:srgbClr val="222222"/>
                </a:solidFill>
              </a:rPr>
              <a:t>Reporting system </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en" sz="1200">
                <a:solidFill>
                  <a:srgbClr val="222222"/>
                </a:solidFill>
              </a:rPr>
              <a:t>clearance/security</a:t>
            </a:r>
            <a:r>
              <a:rPr lang="en" sz="1100">
                <a:solidFill>
                  <a:srgbClr val="222222"/>
                </a:solidFill>
              </a:rPr>
              <a:t>	</a:t>
            </a:r>
            <a:endParaRPr sz="1100">
              <a:solidFill>
                <a:srgbClr val="222222"/>
              </a:solidFill>
            </a:endParaRPr>
          </a:p>
          <a:p>
            <a:pPr indent="0" lvl="0" marL="0" rtl="0" algn="l">
              <a:spcBef>
                <a:spcPts val="12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p:txBody>
      </p:sp>
      <p:sp>
        <p:nvSpPr>
          <p:cNvPr id="426" name="Google Shape;426;p45"/>
          <p:cNvSpPr txBox="1"/>
          <p:nvPr/>
        </p:nvSpPr>
        <p:spPr>
          <a:xfrm>
            <a:off x="2449350" y="204475"/>
            <a:ext cx="424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Lato"/>
                <a:ea typeface="Lato"/>
                <a:cs typeface="Lato"/>
                <a:sym typeface="Lato"/>
              </a:rPr>
              <a:t>Initial Solutions/Ideas</a:t>
            </a:r>
            <a:endParaRPr b="1" sz="2500">
              <a:latin typeface="Lato"/>
              <a:ea typeface="Lato"/>
              <a:cs typeface="Lato"/>
              <a:sym typeface="Lato"/>
            </a:endParaRPr>
          </a:p>
        </p:txBody>
      </p:sp>
      <p:pic>
        <p:nvPicPr>
          <p:cNvPr id="427" name="Google Shape;427;p45"/>
          <p:cNvPicPr preferRelativeResize="0"/>
          <p:nvPr/>
        </p:nvPicPr>
        <p:blipFill rotWithShape="1">
          <a:blip r:embed="rId4">
            <a:alphaModFix/>
          </a:blip>
          <a:srcRect b="22338" l="-1520" r="1520" t="21954"/>
          <a:stretch/>
        </p:blipFill>
        <p:spPr>
          <a:xfrm>
            <a:off x="3586575" y="1251600"/>
            <a:ext cx="4996225" cy="1782000"/>
          </a:xfrm>
          <a:prstGeom prst="rect">
            <a:avLst/>
          </a:prstGeom>
          <a:noFill/>
          <a:ln>
            <a:noFill/>
          </a:ln>
        </p:spPr>
      </p:pic>
      <p:sp>
        <p:nvSpPr>
          <p:cNvPr id="428" name="Google Shape;428;p45"/>
          <p:cNvSpPr txBox="1"/>
          <p:nvPr>
            <p:ph idx="4294967295" type="body"/>
          </p:nvPr>
        </p:nvSpPr>
        <p:spPr>
          <a:xfrm>
            <a:off x="4821225" y="3223594"/>
            <a:ext cx="3355800" cy="178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Cons</a:t>
            </a:r>
            <a:endParaRPr b="1" sz="1700">
              <a:solidFill>
                <a:srgbClr val="222222"/>
              </a:solidFill>
            </a:endParaRPr>
          </a:p>
          <a:p>
            <a:pPr indent="-304800" lvl="2" marL="1371600" rtl="0" algn="l">
              <a:lnSpc>
                <a:spcPct val="115000"/>
              </a:lnSpc>
              <a:spcBef>
                <a:spcPts val="1200"/>
              </a:spcBef>
              <a:spcAft>
                <a:spcPts val="0"/>
              </a:spcAft>
              <a:buClr>
                <a:srgbClr val="222222"/>
              </a:buClr>
              <a:buSzPts val="1200"/>
              <a:buChar char="■"/>
            </a:pPr>
            <a:r>
              <a:rPr lang="en" sz="1200">
                <a:solidFill>
                  <a:srgbClr val="222222"/>
                </a:solidFill>
              </a:rPr>
              <a:t>Maintenance </a:t>
            </a:r>
            <a:endParaRPr sz="1200">
              <a:solidFill>
                <a:srgbClr val="222222"/>
              </a:solidFill>
            </a:endParaRPr>
          </a:p>
          <a:p>
            <a:pPr indent="-304800" lvl="2" marL="1371600" rtl="0" algn="l">
              <a:lnSpc>
                <a:spcPct val="115000"/>
              </a:lnSpc>
              <a:spcBef>
                <a:spcPts val="0"/>
              </a:spcBef>
              <a:spcAft>
                <a:spcPts val="0"/>
              </a:spcAft>
              <a:buClr>
                <a:srgbClr val="222222"/>
              </a:buClr>
              <a:buSzPts val="1200"/>
              <a:buChar char="■"/>
            </a:pPr>
            <a:r>
              <a:rPr lang="en" sz="1200">
                <a:solidFill>
                  <a:srgbClr val="222222"/>
                </a:solidFill>
              </a:rPr>
              <a:t>Future Updates</a:t>
            </a:r>
            <a:endParaRPr sz="1200">
              <a:solidFill>
                <a:srgbClr val="222222"/>
              </a:solidFill>
            </a:endParaRPr>
          </a:p>
          <a:p>
            <a:pPr indent="-304800" lvl="2" marL="1371600" rtl="0" algn="l">
              <a:lnSpc>
                <a:spcPct val="115000"/>
              </a:lnSpc>
              <a:spcBef>
                <a:spcPts val="0"/>
              </a:spcBef>
              <a:spcAft>
                <a:spcPts val="0"/>
              </a:spcAft>
              <a:buClr>
                <a:srgbClr val="222222"/>
              </a:buClr>
              <a:buSzPts val="1200"/>
              <a:buChar char="■"/>
            </a:pPr>
            <a:r>
              <a:rPr lang="en" sz="1200">
                <a:solidFill>
                  <a:srgbClr val="222222"/>
                </a:solidFill>
              </a:rPr>
              <a:t>Time consuming</a:t>
            </a:r>
            <a:endParaRPr sz="1200">
              <a:solidFill>
                <a:srgbClr val="222222"/>
              </a:solidFill>
            </a:endParaRPr>
          </a:p>
          <a:p>
            <a:pPr indent="-298450" lvl="2" marL="1371600" rtl="0" algn="l">
              <a:lnSpc>
                <a:spcPct val="115000"/>
              </a:lnSpc>
              <a:spcBef>
                <a:spcPts val="0"/>
              </a:spcBef>
              <a:spcAft>
                <a:spcPts val="0"/>
              </a:spcAft>
              <a:buClr>
                <a:srgbClr val="222222"/>
              </a:buClr>
              <a:buSzPts val="1100"/>
              <a:buChar char="■"/>
            </a:pPr>
            <a:r>
              <a:rPr lang="en" sz="1200">
                <a:solidFill>
                  <a:srgbClr val="222222"/>
                </a:solidFill>
              </a:rPr>
              <a:t>Transition to new platform</a:t>
            </a:r>
            <a:r>
              <a:rPr lang="en" sz="1100">
                <a:solidFill>
                  <a:srgbClr val="222222"/>
                </a:solidFill>
              </a:rPr>
              <a:t>	</a:t>
            </a:r>
            <a:endParaRPr sz="1100">
              <a:solidFill>
                <a:srgbClr val="222222"/>
              </a:solidFill>
            </a:endParaRPr>
          </a:p>
          <a:p>
            <a:pPr indent="0" lvl="0" marL="0" rtl="0" algn="l">
              <a:spcBef>
                <a:spcPts val="12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p:txBody>
      </p:sp>
      <p:sp>
        <p:nvSpPr>
          <p:cNvPr id="429" name="Google Shape;429;p45"/>
          <p:cNvSpPr txBox="1"/>
          <p:nvPr>
            <p:ph idx="4294967295" type="body"/>
          </p:nvPr>
        </p:nvSpPr>
        <p:spPr>
          <a:xfrm>
            <a:off x="699250" y="3223593"/>
            <a:ext cx="3355800" cy="155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22222"/>
                </a:solidFill>
              </a:rPr>
              <a:t>Pros </a:t>
            </a:r>
            <a:endParaRPr b="1" sz="1700">
              <a:solidFill>
                <a:srgbClr val="222222"/>
              </a:solidFill>
            </a:endParaRPr>
          </a:p>
          <a:p>
            <a:pPr indent="-304800" lvl="2" marL="1371600" rtl="0" algn="l">
              <a:lnSpc>
                <a:spcPct val="115000"/>
              </a:lnSpc>
              <a:spcBef>
                <a:spcPts val="1200"/>
              </a:spcBef>
              <a:spcAft>
                <a:spcPts val="0"/>
              </a:spcAft>
              <a:buClr>
                <a:srgbClr val="222222"/>
              </a:buClr>
              <a:buSzPts val="1200"/>
              <a:buChar char="■"/>
            </a:pPr>
            <a:r>
              <a:rPr lang="en" sz="1200">
                <a:solidFill>
                  <a:srgbClr val="222222"/>
                </a:solidFill>
              </a:rPr>
              <a:t>Consolidation</a:t>
            </a:r>
            <a:endParaRPr sz="1200">
              <a:solidFill>
                <a:srgbClr val="222222"/>
              </a:solidFill>
            </a:endParaRPr>
          </a:p>
          <a:p>
            <a:pPr indent="-304800" lvl="2" marL="1371600" rtl="0" algn="l">
              <a:lnSpc>
                <a:spcPct val="115000"/>
              </a:lnSpc>
              <a:spcBef>
                <a:spcPts val="0"/>
              </a:spcBef>
              <a:spcAft>
                <a:spcPts val="0"/>
              </a:spcAft>
              <a:buClr>
                <a:srgbClr val="222222"/>
              </a:buClr>
              <a:buSzPts val="1200"/>
              <a:buChar char="■"/>
            </a:pPr>
            <a:r>
              <a:rPr lang="en" sz="1200">
                <a:solidFill>
                  <a:srgbClr val="222222"/>
                </a:solidFill>
              </a:rPr>
              <a:t>Customization</a:t>
            </a:r>
            <a:endParaRPr sz="1200">
              <a:solidFill>
                <a:srgbClr val="222222"/>
              </a:solidFill>
            </a:endParaRPr>
          </a:p>
          <a:p>
            <a:pPr indent="-304800" lvl="2" marL="1371600" rtl="0" algn="l">
              <a:lnSpc>
                <a:spcPct val="115000"/>
              </a:lnSpc>
              <a:spcBef>
                <a:spcPts val="0"/>
              </a:spcBef>
              <a:spcAft>
                <a:spcPts val="0"/>
              </a:spcAft>
              <a:buClr>
                <a:srgbClr val="222222"/>
              </a:buClr>
              <a:buSzPts val="1200"/>
              <a:buChar char="■"/>
            </a:pPr>
            <a:r>
              <a:rPr lang="en" sz="1200">
                <a:solidFill>
                  <a:srgbClr val="222222"/>
                </a:solidFill>
              </a:rPr>
              <a:t>Tailored to beneficiaries needs</a:t>
            </a:r>
            <a:endParaRPr>
              <a:solidFill>
                <a:srgbClr val="22222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2"/>
        </a:solidFill>
      </p:bgPr>
    </p:bg>
    <p:spTree>
      <p:nvGrpSpPr>
        <p:cNvPr id="433" name="Shape 433"/>
        <p:cNvGrpSpPr/>
        <p:nvPr/>
      </p:nvGrpSpPr>
      <p:grpSpPr>
        <a:xfrm>
          <a:off x="0" y="0"/>
          <a:ext cx="0" cy="0"/>
          <a:chOff x="0" y="0"/>
          <a:chExt cx="0" cy="0"/>
        </a:xfrm>
      </p:grpSpPr>
      <p:sp>
        <p:nvSpPr>
          <p:cNvPr id="434" name="Google Shape;434;p46"/>
          <p:cNvSpPr/>
          <p:nvPr/>
        </p:nvSpPr>
        <p:spPr>
          <a:xfrm>
            <a:off x="255125" y="4076700"/>
            <a:ext cx="3152100" cy="636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3935625" y="4143300"/>
            <a:ext cx="4805100" cy="636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89550" y="996850"/>
            <a:ext cx="8939700" cy="292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txBox="1"/>
          <p:nvPr>
            <p:ph idx="1" type="body"/>
          </p:nvPr>
        </p:nvSpPr>
        <p:spPr>
          <a:xfrm>
            <a:off x="68250" y="1016175"/>
            <a:ext cx="2371200" cy="28755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222222"/>
                </a:solidFill>
              </a:rPr>
              <a:t>Inputting</a:t>
            </a:r>
            <a:endParaRPr>
              <a:solidFill>
                <a:srgbClr val="222222"/>
              </a:solidFill>
            </a:endParaRPr>
          </a:p>
          <a:p>
            <a:pPr indent="0" lvl="0" marL="0" rtl="0" algn="l">
              <a:spcBef>
                <a:spcPts val="600"/>
              </a:spcBef>
              <a:spcAft>
                <a:spcPts val="0"/>
              </a:spcAft>
              <a:buNone/>
            </a:pPr>
            <a:r>
              <a:rPr lang="en">
                <a:solidFill>
                  <a:srgbClr val="222222"/>
                </a:solidFill>
              </a:rPr>
              <a:t>-Read off a Roster Sheet</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rPr lang="en">
                <a:solidFill>
                  <a:srgbClr val="222222"/>
                </a:solidFill>
              </a:rPr>
              <a:t>-Some UTM use paper to keep track of training</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rPr lang="en">
                <a:solidFill>
                  <a:srgbClr val="222222"/>
                </a:solidFill>
              </a:rPr>
              <a:t>-Manual Mass Input into system</a:t>
            </a:r>
            <a:endParaRPr>
              <a:solidFill>
                <a:srgbClr val="222222"/>
              </a:solidFill>
            </a:endParaRPr>
          </a:p>
          <a:p>
            <a:pPr indent="0" lvl="0" marL="0" rtl="0" algn="l">
              <a:spcBef>
                <a:spcPts val="600"/>
              </a:spcBef>
              <a:spcAft>
                <a:spcPts val="0"/>
              </a:spcAft>
              <a:buNone/>
            </a:pPr>
            <a:r>
              <a:rPr lang="en">
                <a:solidFill>
                  <a:srgbClr val="222222"/>
                </a:solidFill>
              </a:rPr>
              <a:t>-Multiple platforms require same submission.</a:t>
            </a:r>
            <a:endParaRPr>
              <a:solidFill>
                <a:srgbClr val="222222"/>
              </a:solidFill>
            </a:endParaRPr>
          </a:p>
        </p:txBody>
      </p:sp>
      <p:sp>
        <p:nvSpPr>
          <p:cNvPr id="438" name="Google Shape;438;p46"/>
          <p:cNvSpPr txBox="1"/>
          <p:nvPr>
            <p:ph idx="2" type="body"/>
          </p:nvPr>
        </p:nvSpPr>
        <p:spPr>
          <a:xfrm>
            <a:off x="2224650" y="1016175"/>
            <a:ext cx="2586900" cy="2599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222222"/>
                </a:solidFill>
              </a:rPr>
              <a:t>Reporting</a:t>
            </a:r>
            <a:endParaRPr b="1">
              <a:solidFill>
                <a:srgbClr val="222222"/>
              </a:solidFill>
            </a:endParaRPr>
          </a:p>
          <a:p>
            <a:pPr indent="0" lvl="0" marL="0" rtl="0" algn="l">
              <a:spcBef>
                <a:spcPts val="600"/>
              </a:spcBef>
              <a:spcAft>
                <a:spcPts val="0"/>
              </a:spcAft>
              <a:buNone/>
            </a:pPr>
            <a:r>
              <a:rPr lang="en">
                <a:solidFill>
                  <a:srgbClr val="222222"/>
                </a:solidFill>
              </a:rPr>
              <a:t>-Reports don’t show everything needed, multiple reports needed to </a:t>
            </a:r>
            <a:r>
              <a:rPr lang="en">
                <a:solidFill>
                  <a:srgbClr val="222222"/>
                </a:solidFill>
              </a:rPr>
              <a:t>access</a:t>
            </a:r>
            <a:r>
              <a:rPr lang="en">
                <a:solidFill>
                  <a:srgbClr val="222222"/>
                </a:solidFill>
              </a:rPr>
              <a:t> to represent one area</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rPr lang="en">
                <a:solidFill>
                  <a:srgbClr val="222222"/>
                </a:solidFill>
              </a:rPr>
              <a:t>-Bloat, a lot of extra information that is not needed when printing a report</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p:txBody>
      </p:sp>
      <p:sp>
        <p:nvSpPr>
          <p:cNvPr id="439" name="Google Shape;439;p46"/>
          <p:cNvSpPr txBox="1"/>
          <p:nvPr>
            <p:ph idx="3" type="body"/>
          </p:nvPr>
        </p:nvSpPr>
        <p:spPr>
          <a:xfrm>
            <a:off x="4678875" y="1016175"/>
            <a:ext cx="2371200" cy="3340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222222"/>
                </a:solidFill>
              </a:rPr>
              <a:t>Alerts</a:t>
            </a:r>
            <a:endParaRPr b="1">
              <a:solidFill>
                <a:srgbClr val="222222"/>
              </a:solidFill>
            </a:endParaRPr>
          </a:p>
          <a:p>
            <a:pPr indent="0" lvl="0" marL="0" rtl="0" algn="l">
              <a:spcBef>
                <a:spcPts val="600"/>
              </a:spcBef>
              <a:spcAft>
                <a:spcPts val="0"/>
              </a:spcAft>
              <a:buNone/>
            </a:pPr>
            <a:r>
              <a:rPr lang="en">
                <a:solidFill>
                  <a:srgbClr val="222222"/>
                </a:solidFill>
              </a:rPr>
              <a:t>-Automated Alerts almost non existent</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rPr lang="en">
                <a:solidFill>
                  <a:srgbClr val="222222"/>
                </a:solidFill>
              </a:rPr>
              <a:t>-Manually send alerts through email, or text,social media</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p:txBody>
      </p:sp>
      <p:sp>
        <p:nvSpPr>
          <p:cNvPr id="440" name="Google Shape;440;p4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222222"/>
                </a:solidFill>
              </a:rPr>
              <a:t>‹#›</a:t>
            </a:fld>
            <a:endParaRPr>
              <a:solidFill>
                <a:srgbClr val="222222"/>
              </a:solidFill>
            </a:endParaRPr>
          </a:p>
        </p:txBody>
      </p:sp>
      <p:sp>
        <p:nvSpPr>
          <p:cNvPr id="441" name="Google Shape;441;p46"/>
          <p:cNvSpPr txBox="1"/>
          <p:nvPr>
            <p:ph idx="3" type="body"/>
          </p:nvPr>
        </p:nvSpPr>
        <p:spPr>
          <a:xfrm>
            <a:off x="6772800" y="1033027"/>
            <a:ext cx="2371200" cy="2166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222222"/>
                </a:solidFill>
              </a:rPr>
              <a:t>Accessibility</a:t>
            </a:r>
            <a:endParaRPr b="1">
              <a:solidFill>
                <a:srgbClr val="222222"/>
              </a:solidFill>
            </a:endParaRPr>
          </a:p>
          <a:p>
            <a:pPr indent="0" lvl="0" marL="0" rtl="0" algn="ctr">
              <a:spcBef>
                <a:spcPts val="600"/>
              </a:spcBef>
              <a:spcAft>
                <a:spcPts val="0"/>
              </a:spcAft>
              <a:buNone/>
            </a:pPr>
            <a:r>
              <a:t/>
            </a:r>
            <a:endParaRPr b="1">
              <a:solidFill>
                <a:srgbClr val="222222"/>
              </a:solidFill>
            </a:endParaRPr>
          </a:p>
          <a:p>
            <a:pPr indent="-317500" lvl="0" marL="457200" rtl="0" algn="l">
              <a:spcBef>
                <a:spcPts val="600"/>
              </a:spcBef>
              <a:spcAft>
                <a:spcPts val="0"/>
              </a:spcAft>
              <a:buClr>
                <a:srgbClr val="222222"/>
              </a:buClr>
              <a:buSzPts val="1400"/>
              <a:buChar char="-"/>
            </a:pPr>
            <a:r>
              <a:rPr lang="en">
                <a:solidFill>
                  <a:srgbClr val="222222"/>
                </a:solidFill>
              </a:rPr>
              <a:t>Leaders should be able to keep track of their own squadron</a:t>
            </a:r>
            <a:endParaRPr>
              <a:solidFill>
                <a:srgbClr val="222222"/>
              </a:solidFill>
            </a:endParaRPr>
          </a:p>
          <a:p>
            <a:pPr indent="0" lvl="0" marL="0" rtl="0" algn="l">
              <a:spcBef>
                <a:spcPts val="600"/>
              </a:spcBef>
              <a:spcAft>
                <a:spcPts val="0"/>
              </a:spcAft>
              <a:buNone/>
            </a:pPr>
            <a:r>
              <a:t/>
            </a:r>
            <a:endParaRPr>
              <a:solidFill>
                <a:srgbClr val="222222"/>
              </a:solidFill>
            </a:endParaRPr>
          </a:p>
          <a:p>
            <a:pPr indent="-317500" lvl="0" marL="457200" rtl="0" algn="l">
              <a:spcBef>
                <a:spcPts val="600"/>
              </a:spcBef>
              <a:spcAft>
                <a:spcPts val="0"/>
              </a:spcAft>
              <a:buClr>
                <a:srgbClr val="222222"/>
              </a:buClr>
              <a:buSzPts val="1400"/>
              <a:buChar char="-"/>
            </a:pPr>
            <a:r>
              <a:rPr lang="en">
                <a:solidFill>
                  <a:srgbClr val="222222"/>
                </a:solidFill>
              </a:rPr>
              <a:t>Have to be on base networks</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a:p>
            <a:pPr indent="0" lvl="0" marL="0" rtl="0" algn="l">
              <a:spcBef>
                <a:spcPts val="600"/>
              </a:spcBef>
              <a:spcAft>
                <a:spcPts val="0"/>
              </a:spcAft>
              <a:buNone/>
            </a:pPr>
            <a:r>
              <a:t/>
            </a:r>
            <a:endParaRPr>
              <a:solidFill>
                <a:srgbClr val="222222"/>
              </a:solidFill>
            </a:endParaRPr>
          </a:p>
        </p:txBody>
      </p:sp>
      <p:sp>
        <p:nvSpPr>
          <p:cNvPr id="442" name="Google Shape;442;p46"/>
          <p:cNvSpPr txBox="1"/>
          <p:nvPr/>
        </p:nvSpPr>
        <p:spPr>
          <a:xfrm>
            <a:off x="622525" y="295950"/>
            <a:ext cx="7858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222222"/>
                </a:solidFill>
                <a:latin typeface="Raleway"/>
                <a:ea typeface="Raleway"/>
                <a:cs typeface="Raleway"/>
                <a:sym typeface="Raleway"/>
              </a:rPr>
              <a:t>Conclusion After Interviews + Base Visit</a:t>
            </a:r>
            <a:endParaRPr b="1" sz="2900">
              <a:solidFill>
                <a:srgbClr val="222222"/>
              </a:solidFill>
              <a:latin typeface="Raleway"/>
              <a:ea typeface="Raleway"/>
              <a:cs typeface="Raleway"/>
              <a:sym typeface="Raleway"/>
            </a:endParaRPr>
          </a:p>
        </p:txBody>
      </p:sp>
      <p:sp>
        <p:nvSpPr>
          <p:cNvPr id="443" name="Google Shape;443;p46"/>
          <p:cNvSpPr txBox="1"/>
          <p:nvPr/>
        </p:nvSpPr>
        <p:spPr>
          <a:xfrm>
            <a:off x="407325" y="39483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222222"/>
                </a:solidFill>
              </a:rPr>
              <a:t>"I wished that something would pop up like an alert"-Multiple Interviewees</a:t>
            </a:r>
            <a:endParaRPr i="1">
              <a:solidFill>
                <a:srgbClr val="222222"/>
              </a:solidFill>
            </a:endParaRPr>
          </a:p>
        </p:txBody>
      </p:sp>
      <p:sp>
        <p:nvSpPr>
          <p:cNvPr id="444" name="Google Shape;444;p46"/>
          <p:cNvSpPr txBox="1"/>
          <p:nvPr/>
        </p:nvSpPr>
        <p:spPr>
          <a:xfrm>
            <a:off x="3847425" y="4020900"/>
            <a:ext cx="489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222222"/>
                </a:solidFill>
                <a:latin typeface="Lato"/>
                <a:ea typeface="Lato"/>
                <a:cs typeface="Lato"/>
                <a:sym typeface="Lato"/>
              </a:rPr>
              <a:t>“I can see that  we have  people who have expired training  but  it’s  hard  to  see the specific </a:t>
            </a:r>
            <a:r>
              <a:rPr i="1" lang="en">
                <a:solidFill>
                  <a:srgbClr val="222222"/>
                </a:solidFill>
                <a:latin typeface="Lato"/>
                <a:ea typeface="Lato"/>
                <a:cs typeface="Lato"/>
                <a:sym typeface="Lato"/>
              </a:rPr>
              <a:t>individuals</a:t>
            </a:r>
            <a:r>
              <a:rPr i="1" lang="en">
                <a:solidFill>
                  <a:srgbClr val="222222"/>
                </a:solidFill>
                <a:latin typeface="Lato"/>
                <a:ea typeface="Lato"/>
                <a:cs typeface="Lato"/>
                <a:sym typeface="Lato"/>
              </a:rPr>
              <a:t>” - MSgt Santos(Unit Training Manager)</a:t>
            </a:r>
            <a:endParaRPr i="1">
              <a:solidFill>
                <a:srgbClr val="22222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8" name="Shape 448"/>
        <p:cNvGrpSpPr/>
        <p:nvPr/>
      </p:nvGrpSpPr>
      <p:grpSpPr>
        <a:xfrm>
          <a:off x="0" y="0"/>
          <a:ext cx="0" cy="0"/>
          <a:chOff x="0" y="0"/>
          <a:chExt cx="0" cy="0"/>
        </a:xfrm>
      </p:grpSpPr>
      <p:sp>
        <p:nvSpPr>
          <p:cNvPr id="449" name="Google Shape;449;p47"/>
          <p:cNvSpPr/>
          <p:nvPr/>
        </p:nvSpPr>
        <p:spPr>
          <a:xfrm>
            <a:off x="5922975" y="775600"/>
            <a:ext cx="2478600" cy="347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926275" y="4306625"/>
            <a:ext cx="2214600" cy="70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850700" y="644425"/>
            <a:ext cx="2478600" cy="3612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txBox="1"/>
          <p:nvPr>
            <p:ph type="title"/>
          </p:nvPr>
        </p:nvSpPr>
        <p:spPr>
          <a:xfrm>
            <a:off x="2609050" y="111925"/>
            <a:ext cx="44640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222222"/>
                </a:solidFill>
              </a:rPr>
              <a:t>Decision to not use</a:t>
            </a:r>
            <a:endParaRPr b="1" sz="3100">
              <a:solidFill>
                <a:srgbClr val="222222"/>
              </a:solidFill>
            </a:endParaRPr>
          </a:p>
        </p:txBody>
      </p:sp>
      <p:sp>
        <p:nvSpPr>
          <p:cNvPr id="453" name="Google Shape;453;p47"/>
          <p:cNvSpPr txBox="1"/>
          <p:nvPr>
            <p:ph idx="12" type="sldNum"/>
          </p:nvPr>
        </p:nvSpPr>
        <p:spPr>
          <a:xfrm>
            <a:off x="81381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47"/>
          <p:cNvSpPr txBox="1"/>
          <p:nvPr/>
        </p:nvSpPr>
        <p:spPr>
          <a:xfrm>
            <a:off x="5194775" y="4379525"/>
            <a:ext cx="367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“I’m not sure how you would even write  to  a platform if it could ”  - TSgt John Toms</a:t>
            </a:r>
            <a:endParaRPr i="1">
              <a:latin typeface="Lato"/>
              <a:ea typeface="Lato"/>
              <a:cs typeface="Lato"/>
              <a:sym typeface="Lato"/>
            </a:endParaRPr>
          </a:p>
        </p:txBody>
      </p:sp>
      <p:sp>
        <p:nvSpPr>
          <p:cNvPr id="455" name="Google Shape;455;p47"/>
          <p:cNvSpPr txBox="1"/>
          <p:nvPr>
            <p:ph idx="1" type="body"/>
          </p:nvPr>
        </p:nvSpPr>
        <p:spPr>
          <a:xfrm>
            <a:off x="669625" y="596575"/>
            <a:ext cx="2371200" cy="3471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700">
                <a:solidFill>
                  <a:srgbClr val="222222"/>
                </a:solidFill>
              </a:rPr>
              <a:t>Human Resource Management (Off-the-Shelf)</a:t>
            </a:r>
            <a:endParaRPr b="1" sz="1700">
              <a:solidFill>
                <a:srgbClr val="222222"/>
              </a:solidFill>
            </a:endParaRPr>
          </a:p>
          <a:p>
            <a:pPr indent="0" lvl="0" marL="0" rtl="0" algn="ctr">
              <a:spcBef>
                <a:spcPts val="600"/>
              </a:spcBef>
              <a:spcAft>
                <a:spcPts val="0"/>
              </a:spcAft>
              <a:buNone/>
            </a:pPr>
            <a:r>
              <a:t/>
            </a:r>
            <a:endParaRPr b="1" sz="1300">
              <a:solidFill>
                <a:srgbClr val="222222"/>
              </a:solidFill>
            </a:endParaRPr>
          </a:p>
          <a:p>
            <a:pPr indent="0" lvl="0" marL="0" rtl="0" algn="l">
              <a:spcBef>
                <a:spcPts val="600"/>
              </a:spcBef>
              <a:spcAft>
                <a:spcPts val="0"/>
              </a:spcAft>
              <a:buNone/>
            </a:pPr>
            <a:r>
              <a:rPr lang="en" sz="1300">
                <a:solidFill>
                  <a:srgbClr val="222222"/>
                </a:solidFill>
              </a:rPr>
              <a:t>-Most are not FEDRamp (Federal Risk and Authorization Management Program) Approved</a:t>
            </a:r>
            <a:endParaRPr sz="1300">
              <a:solidFill>
                <a:srgbClr val="222222"/>
              </a:solidFill>
            </a:endParaRPr>
          </a:p>
          <a:p>
            <a:pPr indent="0" lvl="0" marL="0" rtl="0" algn="l">
              <a:spcBef>
                <a:spcPts val="600"/>
              </a:spcBef>
              <a:spcAft>
                <a:spcPts val="0"/>
              </a:spcAft>
              <a:buNone/>
            </a:pPr>
            <a:r>
              <a:t/>
            </a:r>
            <a:endParaRPr sz="1300">
              <a:solidFill>
                <a:srgbClr val="222222"/>
              </a:solidFill>
            </a:endParaRPr>
          </a:p>
          <a:p>
            <a:pPr indent="0" lvl="0" marL="0" rtl="0" algn="l">
              <a:spcBef>
                <a:spcPts val="600"/>
              </a:spcBef>
              <a:spcAft>
                <a:spcPts val="0"/>
              </a:spcAft>
              <a:buNone/>
            </a:pPr>
            <a:r>
              <a:rPr lang="en" sz="1300">
                <a:solidFill>
                  <a:srgbClr val="222222"/>
                </a:solidFill>
              </a:rPr>
              <a:t>-Do not have the regulations required for a military training application</a:t>
            </a:r>
            <a:endParaRPr sz="1300">
              <a:solidFill>
                <a:srgbClr val="222222"/>
              </a:solidFill>
            </a:endParaRPr>
          </a:p>
          <a:p>
            <a:pPr indent="0" lvl="0" marL="0" rtl="0" algn="l">
              <a:spcBef>
                <a:spcPts val="600"/>
              </a:spcBef>
              <a:spcAft>
                <a:spcPts val="0"/>
              </a:spcAft>
              <a:buNone/>
            </a:pPr>
            <a:r>
              <a:t/>
            </a:r>
            <a:endParaRPr sz="1400">
              <a:solidFill>
                <a:srgbClr val="222222"/>
              </a:solidFill>
            </a:endParaRPr>
          </a:p>
          <a:p>
            <a:pPr indent="0" lvl="0" marL="0" rtl="0" algn="l">
              <a:spcBef>
                <a:spcPts val="600"/>
              </a:spcBef>
              <a:spcAft>
                <a:spcPts val="0"/>
              </a:spcAft>
              <a:buNone/>
            </a:pPr>
            <a:r>
              <a:t/>
            </a:r>
            <a:endParaRPr sz="1300">
              <a:solidFill>
                <a:srgbClr val="222222"/>
              </a:solidFill>
            </a:endParaRPr>
          </a:p>
          <a:p>
            <a:pPr indent="0" lvl="0" marL="0" rtl="0" algn="l">
              <a:spcBef>
                <a:spcPts val="600"/>
              </a:spcBef>
              <a:spcAft>
                <a:spcPts val="0"/>
              </a:spcAft>
              <a:buNone/>
            </a:pPr>
            <a:r>
              <a:rPr i="1" lang="en" sz="1300">
                <a:solidFill>
                  <a:srgbClr val="222222"/>
                </a:solidFill>
              </a:rPr>
              <a:t>-Not enough specific functionality needed for Airforce UTMs</a:t>
            </a:r>
            <a:endParaRPr b="1" i="1" sz="1300">
              <a:solidFill>
                <a:srgbClr val="222222"/>
              </a:solidFill>
            </a:endParaRPr>
          </a:p>
          <a:p>
            <a:pPr indent="0" lvl="0" marL="0" rtl="0" algn="l">
              <a:lnSpc>
                <a:spcPct val="115000"/>
              </a:lnSpc>
              <a:spcBef>
                <a:spcPts val="0"/>
              </a:spcBef>
              <a:spcAft>
                <a:spcPts val="1200"/>
              </a:spcAft>
              <a:buNone/>
            </a:pPr>
            <a:r>
              <a:t/>
            </a:r>
            <a:endParaRPr>
              <a:solidFill>
                <a:srgbClr val="222222"/>
              </a:solidFill>
            </a:endParaRPr>
          </a:p>
        </p:txBody>
      </p:sp>
      <p:sp>
        <p:nvSpPr>
          <p:cNvPr id="456" name="Google Shape;456;p47"/>
          <p:cNvSpPr txBox="1"/>
          <p:nvPr>
            <p:ph idx="2" type="body"/>
          </p:nvPr>
        </p:nvSpPr>
        <p:spPr>
          <a:xfrm>
            <a:off x="4860550" y="775600"/>
            <a:ext cx="2949300" cy="6156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b="1" lang="en" sz="1700">
                <a:solidFill>
                  <a:srgbClr val="222222"/>
                </a:solidFill>
              </a:rPr>
              <a:t>Workflow Automation</a:t>
            </a:r>
            <a:endParaRPr sz="1700">
              <a:solidFill>
                <a:srgbClr val="222222"/>
              </a:solidFill>
            </a:endParaRPr>
          </a:p>
        </p:txBody>
      </p:sp>
      <p:sp>
        <p:nvSpPr>
          <p:cNvPr id="457" name="Google Shape;457;p47"/>
          <p:cNvSpPr txBox="1"/>
          <p:nvPr/>
        </p:nvSpPr>
        <p:spPr>
          <a:xfrm>
            <a:off x="5226950" y="1439275"/>
            <a:ext cx="3072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-Read/Writing to Platforms will be difficult</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-Similarly to Excel, any changes needed will need experience to make changes</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-Need permissions/authorizations to even implement</a:t>
            </a:r>
            <a:endParaRPr sz="1300">
              <a:latin typeface="Lato"/>
              <a:ea typeface="Lato"/>
              <a:cs typeface="Lato"/>
              <a:sym typeface="Lato"/>
            </a:endParaRPr>
          </a:p>
        </p:txBody>
      </p:sp>
      <p:pic>
        <p:nvPicPr>
          <p:cNvPr id="458" name="Google Shape;458;p47"/>
          <p:cNvPicPr preferRelativeResize="0"/>
          <p:nvPr/>
        </p:nvPicPr>
        <p:blipFill rotWithShape="1">
          <a:blip r:embed="rId3">
            <a:alphaModFix amt="11000"/>
          </a:blip>
          <a:srcRect b="-2329" l="0" r="0" t="2330"/>
          <a:stretch/>
        </p:blipFill>
        <p:spPr>
          <a:xfrm>
            <a:off x="1036975" y="596564"/>
            <a:ext cx="6683350" cy="5216750"/>
          </a:xfrm>
          <a:prstGeom prst="rect">
            <a:avLst/>
          </a:prstGeom>
          <a:noFill/>
          <a:ln>
            <a:noFill/>
          </a:ln>
        </p:spPr>
      </p:pic>
      <p:pic>
        <p:nvPicPr>
          <p:cNvPr id="459" name="Google Shape;459;p47"/>
          <p:cNvPicPr preferRelativeResize="0"/>
          <p:nvPr/>
        </p:nvPicPr>
        <p:blipFill>
          <a:blip r:embed="rId4">
            <a:alphaModFix/>
          </a:blip>
          <a:stretch>
            <a:fillRect/>
          </a:stretch>
        </p:blipFill>
        <p:spPr>
          <a:xfrm>
            <a:off x="3497925" y="835800"/>
            <a:ext cx="1271925" cy="1535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3" name="Shape 463"/>
        <p:cNvGrpSpPr/>
        <p:nvPr/>
      </p:nvGrpSpPr>
      <p:grpSpPr>
        <a:xfrm>
          <a:off x="0" y="0"/>
          <a:ext cx="0" cy="0"/>
          <a:chOff x="0" y="0"/>
          <a:chExt cx="0" cy="0"/>
        </a:xfrm>
      </p:grpSpPr>
      <p:sp>
        <p:nvSpPr>
          <p:cNvPr id="464" name="Google Shape;464;p48"/>
          <p:cNvSpPr/>
          <p:nvPr/>
        </p:nvSpPr>
        <p:spPr>
          <a:xfrm>
            <a:off x="772175" y="883088"/>
            <a:ext cx="2478600" cy="347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txBox="1"/>
          <p:nvPr>
            <p:ph type="title"/>
          </p:nvPr>
        </p:nvSpPr>
        <p:spPr>
          <a:xfrm>
            <a:off x="2680925" y="97350"/>
            <a:ext cx="44640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222222"/>
                </a:solidFill>
              </a:rPr>
              <a:t>Decision on Web App</a:t>
            </a:r>
            <a:endParaRPr b="1" sz="3100">
              <a:solidFill>
                <a:srgbClr val="222222"/>
              </a:solidFill>
            </a:endParaRPr>
          </a:p>
        </p:txBody>
      </p:sp>
      <p:sp>
        <p:nvSpPr>
          <p:cNvPr id="466" name="Google Shape;466;p4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48"/>
          <p:cNvSpPr txBox="1"/>
          <p:nvPr>
            <p:ph idx="4294967295" type="body"/>
          </p:nvPr>
        </p:nvSpPr>
        <p:spPr>
          <a:xfrm>
            <a:off x="718050" y="789425"/>
            <a:ext cx="5786100" cy="334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222222"/>
                </a:solidFill>
              </a:rPr>
              <a:t>Web</a:t>
            </a:r>
            <a:r>
              <a:rPr b="1" lang="en" sz="1800">
                <a:solidFill>
                  <a:srgbClr val="222222"/>
                </a:solidFill>
              </a:rPr>
              <a:t> App</a:t>
            </a:r>
            <a:endParaRPr b="1" sz="18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-Similar need of permissions/authorizations to even implement any solution</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-Can provide more specific functionality that is needed/asked of</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-Any changes/functionality needed can be changed/added by us</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-Inputs of different training types would be similar</a:t>
            </a:r>
            <a:endParaRPr sz="1300">
              <a:solidFill>
                <a:srgbClr val="222222"/>
              </a:solidFill>
            </a:endParaRPr>
          </a:p>
          <a:p>
            <a:pPr indent="0" lvl="0" marL="0" rtl="0" algn="l">
              <a:spcBef>
                <a:spcPts val="0"/>
              </a:spcBef>
              <a:spcAft>
                <a:spcPts val="0"/>
              </a:spcAft>
              <a:buNone/>
            </a:pPr>
            <a:r>
              <a:t/>
            </a:r>
            <a:endParaRPr sz="1400">
              <a:solidFill>
                <a:srgbClr val="222222"/>
              </a:solidFill>
            </a:endParaRPr>
          </a:p>
        </p:txBody>
      </p:sp>
      <p:pic>
        <p:nvPicPr>
          <p:cNvPr id="468" name="Google Shape;468;p48"/>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pic>
        <p:nvPicPr>
          <p:cNvPr id="469" name="Google Shape;469;p48"/>
          <p:cNvPicPr preferRelativeResize="0"/>
          <p:nvPr/>
        </p:nvPicPr>
        <p:blipFill>
          <a:blip r:embed="rId4">
            <a:alphaModFix/>
          </a:blip>
          <a:stretch>
            <a:fillRect/>
          </a:stretch>
        </p:blipFill>
        <p:spPr>
          <a:xfrm>
            <a:off x="2948738" y="2911600"/>
            <a:ext cx="3246525" cy="2098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3" name="Shape 473"/>
        <p:cNvGrpSpPr/>
        <p:nvPr/>
      </p:nvGrpSpPr>
      <p:grpSpPr>
        <a:xfrm>
          <a:off x="0" y="0"/>
          <a:ext cx="0" cy="0"/>
          <a:chOff x="0" y="0"/>
          <a:chExt cx="0" cy="0"/>
        </a:xfrm>
      </p:grpSpPr>
      <p:sp>
        <p:nvSpPr>
          <p:cNvPr id="474" name="Google Shape;474;p49"/>
          <p:cNvSpPr/>
          <p:nvPr/>
        </p:nvSpPr>
        <p:spPr>
          <a:xfrm>
            <a:off x="4304150" y="1306300"/>
            <a:ext cx="3052200" cy="308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893625" y="1306300"/>
            <a:ext cx="2909100" cy="308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7" name="Google Shape;477;p49"/>
          <p:cNvGraphicFramePr/>
          <p:nvPr/>
        </p:nvGraphicFramePr>
        <p:xfrm>
          <a:off x="104725" y="87652"/>
          <a:ext cx="3000000" cy="3000000"/>
        </p:xfrm>
        <a:graphic>
          <a:graphicData uri="http://schemas.openxmlformats.org/drawingml/2006/table">
            <a:tbl>
              <a:tblPr>
                <a:noFill/>
                <a:tableStyleId>{690001E5-C0EC-4212-A952-D00BB0FCE436}</a:tableStyleId>
              </a:tblPr>
              <a:tblGrid>
                <a:gridCol w="2096300"/>
                <a:gridCol w="3078900"/>
                <a:gridCol w="3759350"/>
              </a:tblGrid>
              <a:tr h="581350">
                <a:tc>
                  <a:txBody>
                    <a:bodyPr/>
                    <a:lstStyle/>
                    <a:p>
                      <a:pPr indent="0" lvl="0" marL="0" rtl="0" algn="l">
                        <a:spcBef>
                          <a:spcPts val="0"/>
                        </a:spcBef>
                        <a:spcAft>
                          <a:spcPts val="0"/>
                        </a:spcAft>
                        <a:buNone/>
                      </a:pPr>
                      <a:r>
                        <a:rPr b="1" lang="en"/>
                        <a:t>Unit Training Managers</a:t>
                      </a:r>
                      <a:endParaRPr b="1"/>
                    </a:p>
                  </a:txBody>
                  <a:tcPr marT="91425" marB="91425" marR="91425" marL="91425"/>
                </a:tc>
                <a:tc>
                  <a:txBody>
                    <a:bodyPr/>
                    <a:lstStyle/>
                    <a:p>
                      <a:pPr indent="0" lvl="0" marL="0" rtl="0" algn="l">
                        <a:spcBef>
                          <a:spcPts val="0"/>
                        </a:spcBef>
                        <a:spcAft>
                          <a:spcPts val="0"/>
                        </a:spcAft>
                        <a:buNone/>
                      </a:pPr>
                      <a:r>
                        <a:rPr b="1" lang="en"/>
                        <a:t>Pains</a:t>
                      </a:r>
                      <a:endParaRPr b="1"/>
                    </a:p>
                  </a:txBody>
                  <a:tcPr marT="91425" marB="91425" marR="91425" marL="91425"/>
                </a:tc>
                <a:tc>
                  <a:txBody>
                    <a:bodyPr/>
                    <a:lstStyle/>
                    <a:p>
                      <a:pPr indent="0" lvl="0" marL="0" rtl="0" algn="l">
                        <a:spcBef>
                          <a:spcPts val="0"/>
                        </a:spcBef>
                        <a:spcAft>
                          <a:spcPts val="0"/>
                        </a:spcAft>
                        <a:buNone/>
                      </a:pPr>
                      <a:r>
                        <a:rPr b="1" lang="en"/>
                        <a:t>Gains</a:t>
                      </a:r>
                      <a:endParaRPr b="1"/>
                    </a:p>
                  </a:txBody>
                  <a:tcPr marT="91425" marB="91425" marR="91425" marL="91425"/>
                </a:tc>
              </a:tr>
              <a:tr h="1379200">
                <a:tc>
                  <a:txBody>
                    <a:bodyPr/>
                    <a:lstStyle/>
                    <a:p>
                      <a:pPr indent="0" lvl="0" marL="0" rtl="0" algn="l">
                        <a:spcBef>
                          <a:spcPts val="0"/>
                        </a:spcBef>
                        <a:spcAft>
                          <a:spcPts val="0"/>
                        </a:spcAft>
                        <a:buNone/>
                      </a:pPr>
                      <a:r>
                        <a:rPr lang="en"/>
                        <a:t>Consolidated Platform</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Many platforms with multiple inputs of duplicate data</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Different steps they would need to go through for different training/types</a:t>
                      </a:r>
                      <a:endParaRPr sz="1300">
                        <a:solidFill>
                          <a:srgbClr val="222222"/>
                        </a:solidFill>
                        <a:latin typeface="Lato"/>
                        <a:ea typeface="Lato"/>
                        <a:cs typeface="Lato"/>
                        <a:sym typeface="Lato"/>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Would just need to input information once, less tedious</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Saving time</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Reducing human error</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For each training type, input should be similar</a:t>
                      </a:r>
                      <a:endParaRPr sz="1300">
                        <a:solidFill>
                          <a:srgbClr val="222222"/>
                        </a:solidFill>
                        <a:latin typeface="Lato"/>
                        <a:ea typeface="Lato"/>
                        <a:cs typeface="Lato"/>
                        <a:sym typeface="Lato"/>
                      </a:endParaRPr>
                    </a:p>
                  </a:txBody>
                  <a:tcPr marT="91425" marB="91425" marR="91425" marL="91425"/>
                </a:tc>
              </a:tr>
              <a:tr h="1308050">
                <a:tc>
                  <a:txBody>
                    <a:bodyPr/>
                    <a:lstStyle/>
                    <a:p>
                      <a:pPr indent="0" lvl="0" marL="0" rtl="0" algn="l">
                        <a:spcBef>
                          <a:spcPts val="0"/>
                        </a:spcBef>
                        <a:spcAft>
                          <a:spcPts val="0"/>
                        </a:spcAft>
                        <a:buNone/>
                      </a:pPr>
                      <a:r>
                        <a:rPr lang="en"/>
                        <a:t>Better Visualization(Reports/</a:t>
                      </a:r>
                      <a:endParaRPr/>
                    </a:p>
                    <a:p>
                      <a:pPr indent="0" lvl="0" marL="0" rtl="0" algn="l">
                        <a:spcBef>
                          <a:spcPts val="0"/>
                        </a:spcBef>
                        <a:spcAft>
                          <a:spcPts val="0"/>
                        </a:spcAft>
                        <a:buNone/>
                      </a:pPr>
                      <a:r>
                        <a:rPr lang="en"/>
                        <a:t>Compliance)</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Reports full of bloat</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Hard to find what you want from report</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Multiple reports needed for one area</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Only know who is expired</a:t>
                      </a:r>
                      <a:endParaRPr sz="1300">
                        <a:solidFill>
                          <a:srgbClr val="222222"/>
                        </a:solidFill>
                        <a:latin typeface="Lato"/>
                        <a:ea typeface="Lato"/>
                        <a:cs typeface="Lato"/>
                        <a:sym typeface="Lato"/>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Color Coordinated for better visualization.</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Remove redundant data, l</a:t>
                      </a:r>
                      <a:r>
                        <a:rPr lang="en" sz="1300">
                          <a:solidFill>
                            <a:srgbClr val="222222"/>
                          </a:solidFill>
                          <a:latin typeface="Lato"/>
                          <a:ea typeface="Lato"/>
                          <a:cs typeface="Lato"/>
                          <a:sym typeface="Lato"/>
                        </a:rPr>
                        <a:t>ess time searching</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Can be see when Airmen might be due ahead of time such as 30-60 days</a:t>
                      </a:r>
                      <a:endParaRPr sz="1300">
                        <a:solidFill>
                          <a:srgbClr val="222222"/>
                        </a:solidFill>
                        <a:latin typeface="Lato"/>
                        <a:ea typeface="Lato"/>
                        <a:cs typeface="Lato"/>
                        <a:sym typeface="Lato"/>
                      </a:endParaRPr>
                    </a:p>
                  </a:txBody>
                  <a:tcPr marT="91425" marB="91425" marR="91425" marL="91425"/>
                </a:tc>
              </a:tr>
              <a:tr h="781525">
                <a:tc>
                  <a:txBody>
                    <a:bodyPr/>
                    <a:lstStyle/>
                    <a:p>
                      <a:pPr indent="0" lvl="0" marL="0" rtl="0" algn="l">
                        <a:spcBef>
                          <a:spcPts val="0"/>
                        </a:spcBef>
                        <a:spcAft>
                          <a:spcPts val="0"/>
                        </a:spcAft>
                        <a:buNone/>
                      </a:pPr>
                      <a:r>
                        <a:rPr lang="en"/>
                        <a:t>Automated Alerts</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Manual steps taken for alerting(text, email, etc)</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Automation provides less input error</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Saves time for mundane task</a:t>
                      </a:r>
                      <a:endParaRPr sz="1300">
                        <a:solidFill>
                          <a:srgbClr val="222222"/>
                        </a:solidFill>
                        <a:latin typeface="Lato"/>
                        <a:ea typeface="Lato"/>
                        <a:cs typeface="Lato"/>
                        <a:sym typeface="Lato"/>
                      </a:endParaRPr>
                    </a:p>
                  </a:txBody>
                  <a:tcPr marT="91425" marB="91425" marR="91425" marL="91425"/>
                </a:tc>
              </a:tr>
              <a:tr h="872625">
                <a:tc>
                  <a:txBody>
                    <a:bodyPr/>
                    <a:lstStyle/>
                    <a:p>
                      <a:pPr indent="0" lvl="0" marL="0" rtl="0" algn="l">
                        <a:spcBef>
                          <a:spcPts val="0"/>
                        </a:spcBef>
                        <a:spcAft>
                          <a:spcPts val="0"/>
                        </a:spcAft>
                        <a:buNone/>
                      </a:pPr>
                      <a:r>
                        <a:rPr lang="en"/>
                        <a:t>Accessibility</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Can only access platforms on base networks</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With a consolidated system on the Cloud, they should be able to safely access from anywhere with Cac reader</a:t>
                      </a:r>
                      <a:endParaRPr/>
                    </a:p>
                  </a:txBody>
                  <a:tcPr marT="91425" marB="91425" marR="91425" marL="91425"/>
                </a:tc>
              </a:tr>
            </a:tbl>
          </a:graphicData>
        </a:graphic>
      </p:graphicFrame>
      <p:pic>
        <p:nvPicPr>
          <p:cNvPr id="478" name="Google Shape;478;p49"/>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2" name="Shape 482"/>
        <p:cNvGrpSpPr/>
        <p:nvPr/>
      </p:nvGrpSpPr>
      <p:grpSpPr>
        <a:xfrm>
          <a:off x="0" y="0"/>
          <a:ext cx="0" cy="0"/>
          <a:chOff x="0" y="0"/>
          <a:chExt cx="0" cy="0"/>
        </a:xfrm>
      </p:grpSpPr>
      <p:sp>
        <p:nvSpPr>
          <p:cNvPr id="483" name="Google Shape;483;p50"/>
          <p:cNvSpPr/>
          <p:nvPr/>
        </p:nvSpPr>
        <p:spPr>
          <a:xfrm>
            <a:off x="4304150" y="1306300"/>
            <a:ext cx="3052200" cy="3081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85" name="Google Shape;485;p50"/>
          <p:cNvGraphicFramePr/>
          <p:nvPr/>
        </p:nvGraphicFramePr>
        <p:xfrm>
          <a:off x="70975" y="489463"/>
          <a:ext cx="3000000" cy="3000000"/>
        </p:xfrm>
        <a:graphic>
          <a:graphicData uri="http://schemas.openxmlformats.org/drawingml/2006/table">
            <a:tbl>
              <a:tblPr>
                <a:noFill/>
                <a:tableStyleId>{690001E5-C0EC-4212-A952-D00BB0FCE436}</a:tableStyleId>
              </a:tblPr>
              <a:tblGrid>
                <a:gridCol w="2274600"/>
                <a:gridCol w="2514950"/>
                <a:gridCol w="3520400"/>
              </a:tblGrid>
              <a:tr h="381000">
                <a:tc>
                  <a:txBody>
                    <a:bodyPr/>
                    <a:lstStyle/>
                    <a:p>
                      <a:pPr indent="0" lvl="0" marL="0" rtl="0" algn="l">
                        <a:spcBef>
                          <a:spcPts val="0"/>
                        </a:spcBef>
                        <a:spcAft>
                          <a:spcPts val="0"/>
                        </a:spcAft>
                        <a:buNone/>
                      </a:pPr>
                      <a:r>
                        <a:rPr b="1" lang="en"/>
                        <a:t>Airmen</a:t>
                      </a:r>
                      <a:endParaRPr b="1"/>
                    </a:p>
                  </a:txBody>
                  <a:tcPr marT="91425" marB="91425" marR="91425" marL="91425"/>
                </a:tc>
                <a:tc>
                  <a:txBody>
                    <a:bodyPr/>
                    <a:lstStyle/>
                    <a:p>
                      <a:pPr indent="0" lvl="0" marL="0" rtl="0" algn="l">
                        <a:spcBef>
                          <a:spcPts val="0"/>
                        </a:spcBef>
                        <a:spcAft>
                          <a:spcPts val="0"/>
                        </a:spcAft>
                        <a:buNone/>
                      </a:pPr>
                      <a:r>
                        <a:rPr b="1" lang="en"/>
                        <a:t>Pains</a:t>
                      </a:r>
                      <a:endParaRPr b="1"/>
                    </a:p>
                  </a:txBody>
                  <a:tcPr marT="91425" marB="91425" marR="91425" marL="91425"/>
                </a:tc>
                <a:tc>
                  <a:txBody>
                    <a:bodyPr/>
                    <a:lstStyle/>
                    <a:p>
                      <a:pPr indent="0" lvl="0" marL="0" rtl="0" algn="l">
                        <a:spcBef>
                          <a:spcPts val="0"/>
                        </a:spcBef>
                        <a:spcAft>
                          <a:spcPts val="0"/>
                        </a:spcAft>
                        <a:buNone/>
                      </a:pPr>
                      <a:r>
                        <a:rPr b="1" lang="en"/>
                        <a:t>Gains</a:t>
                      </a:r>
                      <a:endParaRPr b="1"/>
                    </a:p>
                  </a:txBody>
                  <a:tcPr marT="91425" marB="91425" marR="91425" marL="91425"/>
                </a:tc>
              </a:tr>
              <a:tr h="381000">
                <a:tc>
                  <a:txBody>
                    <a:bodyPr/>
                    <a:lstStyle/>
                    <a:p>
                      <a:pPr indent="0" lvl="0" marL="0" rtl="0" algn="l">
                        <a:spcBef>
                          <a:spcPts val="0"/>
                        </a:spcBef>
                        <a:spcAft>
                          <a:spcPts val="0"/>
                        </a:spcAft>
                        <a:buNone/>
                      </a:pPr>
                      <a:r>
                        <a:rPr lang="en"/>
                        <a:t>Giving Airmen access</a:t>
                      </a:r>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Airmen don’t have access to their information, only UTMs</a:t>
                      </a:r>
                      <a:endParaRPr b="1"/>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Airmen have more </a:t>
                      </a:r>
                      <a:r>
                        <a:rPr lang="en" sz="1300">
                          <a:solidFill>
                            <a:srgbClr val="222222"/>
                          </a:solidFill>
                          <a:latin typeface="Lato"/>
                          <a:ea typeface="Lato"/>
                          <a:cs typeface="Lato"/>
                          <a:sym typeface="Lato"/>
                        </a:rPr>
                        <a:t>autonomy on their training/certification</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Better visibility on promotion requirements/trainings needed</a:t>
                      </a:r>
                      <a:r>
                        <a:rPr lang="en" sz="1300">
                          <a:solidFill>
                            <a:srgbClr val="222222"/>
                          </a:solidFill>
                          <a:latin typeface="Lato"/>
                          <a:ea typeface="Lato"/>
                          <a:cs typeface="Lato"/>
                          <a:sym typeface="Lato"/>
                        </a:rPr>
                        <a:t> </a:t>
                      </a:r>
                      <a:endParaRPr b="1"/>
                    </a:p>
                  </a:txBody>
                  <a:tcPr marT="91425" marB="91425" marR="91425" marL="91425"/>
                </a:tc>
              </a:tr>
              <a:tr h="381000">
                <a:tc>
                  <a:txBody>
                    <a:bodyPr/>
                    <a:lstStyle/>
                    <a:p>
                      <a:pPr indent="0" lvl="0" marL="0" rtl="0" algn="l">
                        <a:spcBef>
                          <a:spcPts val="0"/>
                        </a:spcBef>
                        <a:spcAft>
                          <a:spcPts val="0"/>
                        </a:spcAft>
                        <a:buNone/>
                      </a:pPr>
                      <a:r>
                        <a:rPr b="1" lang="en"/>
                        <a:t>Air Force</a:t>
                      </a:r>
                      <a:endParaRPr b="1"/>
                    </a:p>
                  </a:txBody>
                  <a:tcPr marT="91425" marB="91425" marR="91425" marL="91425"/>
                </a:tc>
                <a:tc>
                  <a:txBody>
                    <a:bodyPr/>
                    <a:lstStyle/>
                    <a:p>
                      <a:pPr indent="-228600" lvl="0" marL="457200" rtl="0" algn="l">
                        <a:spcBef>
                          <a:spcPts val="600"/>
                        </a:spcBef>
                        <a:spcAft>
                          <a:spcPts val="0"/>
                        </a:spcAft>
                        <a:buNone/>
                      </a:pPr>
                      <a:r>
                        <a:t/>
                      </a:r>
                      <a:endParaRPr sz="1300">
                        <a:solidFill>
                          <a:srgbClr val="222222"/>
                        </a:solidFill>
                        <a:latin typeface="Lato"/>
                        <a:ea typeface="Lato"/>
                        <a:cs typeface="Lato"/>
                        <a:sym typeface="Lato"/>
                      </a:endParaRPr>
                    </a:p>
                  </a:txBody>
                  <a:tcPr marT="91425" marB="91425" marR="91425" marL="91425"/>
                </a:tc>
                <a:tc>
                  <a:txBody>
                    <a:bodyPr/>
                    <a:lstStyle/>
                    <a:p>
                      <a:pPr indent="-228600" lvl="0" marL="457200" rtl="0" algn="l">
                        <a:spcBef>
                          <a:spcPts val="600"/>
                        </a:spcBef>
                        <a:spcAft>
                          <a:spcPts val="0"/>
                        </a:spcAft>
                        <a:buNone/>
                      </a:pPr>
                      <a:r>
                        <a:t/>
                      </a:r>
                      <a:endParaRPr sz="1300">
                        <a:solidFill>
                          <a:srgbClr val="222222"/>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a:t>Consolidated Platform</a:t>
                      </a:r>
                      <a:endParaRPr b="1"/>
                    </a:p>
                  </a:txBody>
                  <a:tcPr marT="91425" marB="91425" marR="91425" marL="91425"/>
                </a:tc>
                <a:tc>
                  <a:txBody>
                    <a:bodyPr/>
                    <a:lstStyle/>
                    <a:p>
                      <a:pPr indent="0" lvl="0" marL="457200" rtl="0" algn="l">
                        <a:spcBef>
                          <a:spcPts val="600"/>
                        </a:spcBef>
                        <a:spcAft>
                          <a:spcPts val="0"/>
                        </a:spcAft>
                        <a:buNone/>
                      </a:pPr>
                      <a:r>
                        <a:t/>
                      </a:r>
                      <a:endParaRPr sz="1300">
                        <a:solidFill>
                          <a:srgbClr val="222222"/>
                        </a:solidFill>
                        <a:latin typeface="Lato"/>
                        <a:ea typeface="Lato"/>
                        <a:cs typeface="Lato"/>
                        <a:sym typeface="Lato"/>
                      </a:endParaRPr>
                    </a:p>
                  </a:txBody>
                  <a:tcPr marT="91425" marB="91425" marR="91425" marL="91425"/>
                </a:tc>
                <a:tc>
                  <a:txBody>
                    <a:bodyPr/>
                    <a:lstStyle/>
                    <a:p>
                      <a:pPr indent="-311150" lvl="0" marL="457200" rtl="0" algn="l">
                        <a:spcBef>
                          <a:spcPts val="600"/>
                        </a:spcBef>
                        <a:spcAft>
                          <a:spcPts val="0"/>
                        </a:spcAft>
                        <a:buClr>
                          <a:srgbClr val="222222"/>
                        </a:buClr>
                        <a:buSzPts val="1300"/>
                        <a:buFont typeface="Lato"/>
                        <a:buChar char="●"/>
                      </a:pPr>
                      <a:r>
                        <a:rPr lang="en" sz="1300">
                          <a:solidFill>
                            <a:srgbClr val="222222"/>
                          </a:solidFill>
                          <a:latin typeface="Lato"/>
                          <a:ea typeface="Lato"/>
                          <a:cs typeface="Lato"/>
                          <a:sym typeface="Lato"/>
                        </a:rPr>
                        <a:t>Reduction in the number of platforms running, reducing costs</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Only need one area(platform) to defend on the Cloud</a:t>
                      </a:r>
                      <a:endParaRPr sz="1300">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Char char="●"/>
                      </a:pPr>
                      <a:r>
                        <a:rPr lang="en" sz="1300">
                          <a:solidFill>
                            <a:srgbClr val="222222"/>
                          </a:solidFill>
                          <a:latin typeface="Lato"/>
                          <a:ea typeface="Lato"/>
                          <a:cs typeface="Lato"/>
                          <a:sym typeface="Lato"/>
                        </a:rPr>
                        <a:t>Produce higher compliance rates with airmen training/certification, leading to a higher quality trained airmen ready for deployment</a:t>
                      </a:r>
                      <a:endParaRPr sz="1300">
                        <a:solidFill>
                          <a:srgbClr val="222222"/>
                        </a:solidFill>
                        <a:latin typeface="Lato"/>
                        <a:ea typeface="Lato"/>
                        <a:cs typeface="Lato"/>
                        <a:sym typeface="Lato"/>
                      </a:endParaRPr>
                    </a:p>
                  </a:txBody>
                  <a:tcPr marT="91425" marB="91425" marR="91425" marL="91425"/>
                </a:tc>
              </a:tr>
            </a:tbl>
          </a:graphicData>
        </a:graphic>
      </p:graphicFrame>
      <p:pic>
        <p:nvPicPr>
          <p:cNvPr id="486" name="Google Shape;486;p50"/>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0" name="Shape 490"/>
        <p:cNvGrpSpPr/>
        <p:nvPr/>
      </p:nvGrpSpPr>
      <p:grpSpPr>
        <a:xfrm>
          <a:off x="0" y="0"/>
          <a:ext cx="0" cy="0"/>
          <a:chOff x="0" y="0"/>
          <a:chExt cx="0" cy="0"/>
        </a:xfrm>
      </p:grpSpPr>
      <p:sp>
        <p:nvSpPr>
          <p:cNvPr id="491" name="Google Shape;491;p51"/>
          <p:cNvSpPr txBox="1"/>
          <p:nvPr>
            <p:ph type="ctrTitle"/>
          </p:nvPr>
        </p:nvSpPr>
        <p:spPr>
          <a:xfrm>
            <a:off x="204500" y="2762725"/>
            <a:ext cx="85140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MISSION MODEL CANVAS (MMC)</a:t>
            </a:r>
            <a:endParaRPr b="1">
              <a:solidFill>
                <a:srgbClr val="222222"/>
              </a:solidFill>
            </a:endParaRPr>
          </a:p>
        </p:txBody>
      </p:sp>
      <p:pic>
        <p:nvPicPr>
          <p:cNvPr id="492" name="Google Shape;492;p51"/>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493" name="Google Shape;493;p51"/>
          <p:cNvPicPr preferRelativeResize="0"/>
          <p:nvPr/>
        </p:nvPicPr>
        <p:blipFill rotWithShape="1">
          <a:blip r:embed="rId4">
            <a:alphaModFix amt="11000"/>
          </a:blip>
          <a:srcRect b="-2329" l="0" r="0" t="2330"/>
          <a:stretch/>
        </p:blipFill>
        <p:spPr>
          <a:xfrm>
            <a:off x="1233675" y="843089"/>
            <a:ext cx="6683350" cy="5216750"/>
          </a:xfrm>
          <a:prstGeom prst="rect">
            <a:avLst/>
          </a:prstGeom>
          <a:noFill/>
          <a:ln>
            <a:noFill/>
          </a:ln>
        </p:spPr>
      </p:pic>
      <p:pic>
        <p:nvPicPr>
          <p:cNvPr id="494" name="Google Shape;494;p51"/>
          <p:cNvPicPr preferRelativeResize="0"/>
          <p:nvPr/>
        </p:nvPicPr>
        <p:blipFill>
          <a:blip r:embed="rId5">
            <a:alphaModFix/>
          </a:blip>
          <a:stretch>
            <a:fillRect/>
          </a:stretch>
        </p:blipFill>
        <p:spPr>
          <a:xfrm>
            <a:off x="7812613" y="-12"/>
            <a:ext cx="1247775" cy="1381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52"/>
          <p:cNvPicPr preferRelativeResize="0"/>
          <p:nvPr/>
        </p:nvPicPr>
        <p:blipFill rotWithShape="1">
          <a:blip r:embed="rId3">
            <a:alphaModFix amt="81000"/>
          </a:blip>
          <a:srcRect b="0" l="0" r="4104" t="0"/>
          <a:stretch/>
        </p:blipFill>
        <p:spPr>
          <a:xfrm>
            <a:off x="0" y="0"/>
            <a:ext cx="9144001" cy="5143500"/>
          </a:xfrm>
          <a:prstGeom prst="rect">
            <a:avLst/>
          </a:prstGeom>
          <a:noFill/>
          <a:ln>
            <a:noFill/>
          </a:ln>
        </p:spPr>
      </p:pic>
      <p:sp>
        <p:nvSpPr>
          <p:cNvPr id="500" name="Google Shape;500;p52"/>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Platform Consolidation</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Fewer Manual Inputs and Actions</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Better Visualization of detachment’s readiness</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Non-job specific tracking</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Streamlined user interfaces and user interactions</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Excel Tool</a:t>
            </a:r>
            <a:endParaRPr sz="1000">
              <a:latin typeface="Times New Roman"/>
              <a:ea typeface="Times New Roman"/>
              <a:cs typeface="Times New Roman"/>
              <a:sym typeface="Times New Roman"/>
            </a:endParaRPr>
          </a:p>
        </p:txBody>
      </p:sp>
      <p:sp>
        <p:nvSpPr>
          <p:cNvPr id="501" name="Google Shape;501;p52"/>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Reduction of time to upload training into a system</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Positive feedback</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More automation than current system</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More efficient way of collecting servicemen's completion</a:t>
            </a:r>
            <a:endParaRPr sz="1200">
              <a:latin typeface="Times New Roman"/>
              <a:ea typeface="Times New Roman"/>
              <a:cs typeface="Times New Roman"/>
              <a:sym typeface="Times New Roman"/>
            </a:endParaRPr>
          </a:p>
        </p:txBody>
      </p:sp>
      <p:sp>
        <p:nvSpPr>
          <p:cNvPr id="502" name="Google Shape;502;p52"/>
          <p:cNvSpPr txBox="1"/>
          <p:nvPr/>
        </p:nvSpPr>
        <p:spPr>
          <a:xfrm>
            <a:off x="7140350" y="746575"/>
            <a:ext cx="16359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Times New Roman"/>
                <a:ea typeface="Times New Roman"/>
                <a:cs typeface="Times New Roman"/>
                <a:sym typeface="Times New Roman"/>
              </a:rPr>
              <a:t>MSgt Santos (Sponsor)</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Unit training manager for a CERFP unit (ex. MSgt Morris)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Unit training managers whose unit’s AFSC’s do not exist on the current training platforms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Airmen</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Upcoming UTMs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Deployment Monitors/Commanders/Higher Ups</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Any Air Force UTM</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Any Companies that may use an HR system</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sp>
        <p:nvSpPr>
          <p:cNvPr id="503" name="Google Shape;503;p52"/>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latin typeface="Times New Roman"/>
                <a:ea typeface="Times New Roman"/>
                <a:cs typeface="Times New Roman"/>
                <a:sym typeface="Times New Roman"/>
              </a:rPr>
              <a:t>Fixed</a:t>
            </a:r>
            <a:r>
              <a:rPr lang="en" sz="1000">
                <a:latin typeface="Times New Roman"/>
                <a:ea typeface="Times New Roman"/>
                <a:cs typeface="Times New Roman"/>
                <a:sym typeface="Times New Roman"/>
              </a:rPr>
              <a:t>: Excel Training, Complex App Development, Data Migration Fee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u="sng">
                <a:latin typeface="Times New Roman"/>
                <a:ea typeface="Times New Roman"/>
                <a:cs typeface="Times New Roman"/>
                <a:sym typeface="Times New Roman"/>
              </a:rPr>
              <a:t>Monthly</a:t>
            </a:r>
            <a:r>
              <a:rPr lang="en" sz="1000">
                <a:latin typeface="Times New Roman"/>
                <a:ea typeface="Times New Roman"/>
                <a:cs typeface="Times New Roman"/>
                <a:sym typeface="Times New Roman"/>
              </a:rPr>
              <a:t>: Monthly Seat Fee/Contract Fee, Cloud Hosting, IT?Maintenance Workers, Recurring Security Checks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u="sng">
                <a:latin typeface="Times New Roman"/>
                <a:ea typeface="Times New Roman"/>
                <a:cs typeface="Times New Roman"/>
                <a:sym typeface="Times New Roman"/>
              </a:rPr>
              <a:t>Total: </a:t>
            </a:r>
            <a:r>
              <a:rPr lang="en" sz="1000">
                <a:latin typeface="Times New Roman"/>
                <a:ea typeface="Times New Roman"/>
                <a:cs typeface="Times New Roman"/>
                <a:sym typeface="Times New Roman"/>
              </a:rPr>
              <a:t>$683,400 Initial Fees + $565,400/month</a:t>
            </a:r>
            <a:endParaRPr sz="1000">
              <a:latin typeface="Times New Roman"/>
              <a:ea typeface="Times New Roman"/>
              <a:cs typeface="Times New Roman"/>
              <a:sym typeface="Times New Roman"/>
            </a:endParaRPr>
          </a:p>
        </p:txBody>
      </p:sp>
      <p:sp>
        <p:nvSpPr>
          <p:cNvPr id="504" name="Google Shape;504;p52"/>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UTM Level Solutions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End-to-end solutions: Unit Commander, NGB Level Approval, Joint-Base (Communications squadron) approval</a:t>
            </a:r>
            <a:endParaRPr sz="1000">
              <a:latin typeface="Times New Roman"/>
              <a:ea typeface="Times New Roman"/>
              <a:cs typeface="Times New Roman"/>
              <a:sym typeface="Times New Roman"/>
            </a:endParaRPr>
          </a:p>
        </p:txBody>
      </p:sp>
      <p:pic>
        <p:nvPicPr>
          <p:cNvPr id="505" name="Google Shape;505;p52"/>
          <p:cNvPicPr preferRelativeResize="0"/>
          <p:nvPr/>
        </p:nvPicPr>
        <p:blipFill>
          <a:blip r:embed="rId4">
            <a:alphaModFix/>
          </a:blip>
          <a:stretch>
            <a:fillRect/>
          </a:stretch>
        </p:blipFill>
        <p:spPr>
          <a:xfrm>
            <a:off x="909950" y="1773350"/>
            <a:ext cx="659251" cy="659251"/>
          </a:xfrm>
          <a:prstGeom prst="rect">
            <a:avLst/>
          </a:prstGeom>
          <a:noFill/>
          <a:ln>
            <a:noFill/>
          </a:ln>
        </p:spPr>
      </p:pic>
      <p:pic>
        <p:nvPicPr>
          <p:cNvPr id="506" name="Google Shape;506;p52"/>
          <p:cNvPicPr preferRelativeResize="0"/>
          <p:nvPr/>
        </p:nvPicPr>
        <p:blipFill>
          <a:blip r:embed="rId4">
            <a:alphaModFix/>
          </a:blip>
          <a:stretch>
            <a:fillRect/>
          </a:stretch>
        </p:blipFill>
        <p:spPr>
          <a:xfrm>
            <a:off x="2520825" y="1025300"/>
            <a:ext cx="659251" cy="659251"/>
          </a:xfrm>
          <a:prstGeom prst="rect">
            <a:avLst/>
          </a:prstGeom>
          <a:noFill/>
          <a:ln>
            <a:noFill/>
          </a:ln>
        </p:spPr>
      </p:pic>
      <p:pic>
        <p:nvPicPr>
          <p:cNvPr id="507" name="Google Shape;507;p52"/>
          <p:cNvPicPr preferRelativeResize="0"/>
          <p:nvPr/>
        </p:nvPicPr>
        <p:blipFill>
          <a:blip r:embed="rId4">
            <a:alphaModFix/>
          </a:blip>
          <a:stretch>
            <a:fillRect/>
          </a:stretch>
        </p:blipFill>
        <p:spPr>
          <a:xfrm>
            <a:off x="2520825" y="2432600"/>
            <a:ext cx="659251" cy="659251"/>
          </a:xfrm>
          <a:prstGeom prst="rect">
            <a:avLst/>
          </a:prstGeom>
          <a:noFill/>
          <a:ln>
            <a:noFill/>
          </a:ln>
        </p:spPr>
      </p:pic>
      <p:pic>
        <p:nvPicPr>
          <p:cNvPr id="508" name="Google Shape;508;p52"/>
          <p:cNvPicPr preferRelativeResize="0"/>
          <p:nvPr/>
        </p:nvPicPr>
        <p:blipFill>
          <a:blip r:embed="rId4">
            <a:alphaModFix/>
          </a:blip>
          <a:stretch>
            <a:fillRect/>
          </a:stretch>
        </p:blipFill>
        <p:spPr>
          <a:xfrm>
            <a:off x="5882100" y="2432600"/>
            <a:ext cx="659251" cy="659251"/>
          </a:xfrm>
          <a:prstGeom prst="rect">
            <a:avLst/>
          </a:prstGeom>
          <a:noFill/>
          <a:ln>
            <a:noFill/>
          </a:ln>
        </p:spPr>
      </p:pic>
      <p:sp>
        <p:nvSpPr>
          <p:cNvPr id="509" name="Google Shape;509;p52"/>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510" name="Google Shape;510;p52"/>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511" name="Google Shape;511;p52"/>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512" name="Google Shape;512;p52"/>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1230325" y="307938"/>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222222"/>
                </a:solidFill>
              </a:rPr>
              <a:t>Unit Training Managers (UTMs)</a:t>
            </a:r>
            <a:endParaRPr b="1">
              <a:solidFill>
                <a:srgbClr val="222222"/>
              </a:solidFill>
            </a:endParaRPr>
          </a:p>
        </p:txBody>
      </p:sp>
      <p:sp>
        <p:nvSpPr>
          <p:cNvPr id="151" name="Google Shape;151;p2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6"/>
          <p:cNvSpPr txBox="1"/>
          <p:nvPr/>
        </p:nvSpPr>
        <p:spPr>
          <a:xfrm>
            <a:off x="1649850" y="1386250"/>
            <a:ext cx="43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3" name="Google Shape;153;p26"/>
          <p:cNvSpPr txBox="1"/>
          <p:nvPr/>
        </p:nvSpPr>
        <p:spPr>
          <a:xfrm>
            <a:off x="916700" y="1424075"/>
            <a:ext cx="684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-Appointed by the unit commander to oversee all unit training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-Serves as a focal point for all training in a unit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Assists in</a:t>
            </a:r>
            <a:r>
              <a:rPr lang="en">
                <a:latin typeface="Lato"/>
                <a:ea typeface="Lato"/>
                <a:cs typeface="Lato"/>
                <a:sym typeface="Lato"/>
              </a:rPr>
              <a:t> </a:t>
            </a:r>
            <a:r>
              <a:rPr lang="en">
                <a:latin typeface="Lato"/>
                <a:ea typeface="Lato"/>
                <a:cs typeface="Lato"/>
                <a:sym typeface="Lato"/>
              </a:rPr>
              <a:t>s</a:t>
            </a:r>
            <a:r>
              <a:rPr lang="en">
                <a:latin typeface="Lato"/>
                <a:ea typeface="Lato"/>
                <a:cs typeface="Lato"/>
                <a:sym typeface="Lato"/>
              </a:rPr>
              <a:t>chedul</a:t>
            </a:r>
            <a:r>
              <a:rPr lang="en">
                <a:latin typeface="Lato"/>
                <a:ea typeface="Lato"/>
                <a:cs typeface="Lato"/>
                <a:sym typeface="Lato"/>
              </a:rPr>
              <a:t>ing</a:t>
            </a:r>
            <a:r>
              <a:rPr lang="en">
                <a:latin typeface="Lato"/>
                <a:ea typeface="Lato"/>
                <a:cs typeface="Lato"/>
                <a:sym typeface="Lato"/>
              </a:rPr>
              <a:t> training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54" name="Google Shape;154;p26"/>
          <p:cNvSpPr txBox="1"/>
          <p:nvPr/>
        </p:nvSpPr>
        <p:spPr>
          <a:xfrm>
            <a:off x="4425100" y="4291150"/>
            <a:ext cx="429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22222"/>
                </a:solidFill>
                <a:latin typeface="Roboto"/>
                <a:ea typeface="Roboto"/>
                <a:cs typeface="Roboto"/>
                <a:sym typeface="Roboto"/>
              </a:rPr>
              <a:t>“We get people qualified to perform what they’re tasked to do.”</a:t>
            </a:r>
            <a:endParaRPr i="1">
              <a:solidFill>
                <a:srgbClr val="222222"/>
              </a:solidFill>
              <a:latin typeface="Lato"/>
              <a:ea typeface="Lato"/>
              <a:cs typeface="Lato"/>
              <a:sym typeface="Lato"/>
            </a:endParaRPr>
          </a:p>
        </p:txBody>
      </p:sp>
      <p:sp>
        <p:nvSpPr>
          <p:cNvPr id="155" name="Google Shape;155;p26"/>
          <p:cNvSpPr txBox="1"/>
          <p:nvPr>
            <p:ph type="title"/>
          </p:nvPr>
        </p:nvSpPr>
        <p:spPr>
          <a:xfrm>
            <a:off x="1011650" y="2648538"/>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222222"/>
                </a:solidFill>
              </a:rPr>
              <a:t>Importance</a:t>
            </a:r>
            <a:endParaRPr b="1">
              <a:solidFill>
                <a:srgbClr val="222222"/>
              </a:solidFill>
            </a:endParaRPr>
          </a:p>
        </p:txBody>
      </p:sp>
      <p:sp>
        <p:nvSpPr>
          <p:cNvPr id="156" name="Google Shape;156;p26"/>
          <p:cNvSpPr txBox="1"/>
          <p:nvPr/>
        </p:nvSpPr>
        <p:spPr>
          <a:xfrm>
            <a:off x="1013750" y="3641250"/>
            <a:ext cx="665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Without UTMs the Air Force wouldn’t have qualified Airmen to perform the tasks/missions asked of them</a:t>
            </a:r>
            <a:endParaRPr>
              <a:latin typeface="Lato"/>
              <a:ea typeface="Lato"/>
              <a:cs typeface="Lato"/>
              <a:sym typeface="Lato"/>
            </a:endParaRPr>
          </a:p>
        </p:txBody>
      </p:sp>
      <p:pic>
        <p:nvPicPr>
          <p:cNvPr id="157" name="Google Shape;157;p26"/>
          <p:cNvPicPr preferRelativeResize="0"/>
          <p:nvPr/>
        </p:nvPicPr>
        <p:blipFill>
          <a:blip r:embed="rId3">
            <a:alphaModFix/>
          </a:blip>
          <a:stretch>
            <a:fillRect/>
          </a:stretch>
        </p:blipFill>
        <p:spPr>
          <a:xfrm>
            <a:off x="7047475" y="1424086"/>
            <a:ext cx="1677524" cy="2061051"/>
          </a:xfrm>
          <a:prstGeom prst="rect">
            <a:avLst/>
          </a:prstGeom>
          <a:noFill/>
          <a:ln>
            <a:noFill/>
          </a:ln>
        </p:spPr>
      </p:pic>
      <p:pic>
        <p:nvPicPr>
          <p:cNvPr id="158" name="Google Shape;158;p26"/>
          <p:cNvPicPr preferRelativeResize="0"/>
          <p:nvPr/>
        </p:nvPicPr>
        <p:blipFill rotWithShape="1">
          <a:blip r:embed="rId4">
            <a:alphaModFix amt="7000"/>
          </a:blip>
          <a:srcRect b="-2329" l="0" r="0" t="2330"/>
          <a:stretch/>
        </p:blipFill>
        <p:spPr>
          <a:xfrm>
            <a:off x="1230325" y="814439"/>
            <a:ext cx="6683350" cy="5216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3"/>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518" name="Google Shape;518;p53"/>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Platform Consolidation</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Fewer Manual Inputs and 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Better Visualization of detachment’s readiness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Non-job specific tracking</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Streamlined user interfaces and user interactions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Excel Tool</a:t>
            </a:r>
            <a:endParaRPr sz="1000">
              <a:solidFill>
                <a:srgbClr val="677480"/>
              </a:solidFill>
              <a:latin typeface="Times New Roman"/>
              <a:ea typeface="Times New Roman"/>
              <a:cs typeface="Times New Roman"/>
              <a:sym typeface="Times New Roman"/>
            </a:endParaRPr>
          </a:p>
        </p:txBody>
      </p:sp>
      <p:sp>
        <p:nvSpPr>
          <p:cNvPr id="519" name="Google Shape;519;p53"/>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520" name="Google Shape;520;p53"/>
          <p:cNvSpPr txBox="1"/>
          <p:nvPr/>
        </p:nvSpPr>
        <p:spPr>
          <a:xfrm>
            <a:off x="7191050" y="761475"/>
            <a:ext cx="16359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MSgt Santos (Sponsor)</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Unit training manager for a CERFP unit (ex. MSgt Morris)</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Unit training managers whose unit’s AFSC’s do not exist on the current training platforms</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Airmen</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Upcoming UTMs</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Deployment Monitors/Commanders/Higher Ups</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Any Air Force UTM</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800">
                <a:solidFill>
                  <a:schemeClr val="dk1"/>
                </a:solidFill>
                <a:latin typeface="Times New Roman"/>
                <a:ea typeface="Times New Roman"/>
                <a:cs typeface="Times New Roman"/>
                <a:sym typeface="Times New Roman"/>
              </a:rPr>
              <a:t>Any Companies that may use an HR system</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900" u="sng">
              <a:solidFill>
                <a:srgbClr val="677480"/>
              </a:solidFill>
              <a:latin typeface="Times New Roman"/>
              <a:ea typeface="Times New Roman"/>
              <a:cs typeface="Times New Roman"/>
              <a:sym typeface="Times New Roman"/>
            </a:endParaRPr>
          </a:p>
        </p:txBody>
      </p:sp>
      <p:sp>
        <p:nvSpPr>
          <p:cNvPr id="521" name="Google Shape;521;p53"/>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522" name="Google Shape;522;p53"/>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523" name="Google Shape;523;p53"/>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524" name="Google Shape;524;p53"/>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525" name="Google Shape;525;p53"/>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526" name="Google Shape;526;p53"/>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527" name="Google Shape;527;p53"/>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528" name="Google Shape;528;p53"/>
          <p:cNvSpPr/>
          <p:nvPr/>
        </p:nvSpPr>
        <p:spPr>
          <a:xfrm>
            <a:off x="7064050" y="581975"/>
            <a:ext cx="1712100" cy="29136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3668100" y="515675"/>
            <a:ext cx="3338400" cy="4542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53"/>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531" name="Google Shape;531;p53"/>
          <p:cNvPicPr preferRelativeResize="0"/>
          <p:nvPr/>
        </p:nvPicPr>
        <p:blipFill>
          <a:blip r:embed="rId4">
            <a:alphaModFix amt="41000"/>
          </a:blip>
          <a:stretch>
            <a:fillRect/>
          </a:stretch>
        </p:blipFill>
        <p:spPr>
          <a:xfrm>
            <a:off x="869850" y="1668050"/>
            <a:ext cx="659251" cy="659251"/>
          </a:xfrm>
          <a:prstGeom prst="rect">
            <a:avLst/>
          </a:prstGeom>
          <a:noFill/>
          <a:ln>
            <a:noFill/>
          </a:ln>
        </p:spPr>
      </p:pic>
      <p:sp>
        <p:nvSpPr>
          <p:cNvPr id="532" name="Google Shape;532;p53"/>
          <p:cNvSpPr txBox="1"/>
          <p:nvPr/>
        </p:nvSpPr>
        <p:spPr>
          <a:xfrm>
            <a:off x="3668100" y="527050"/>
            <a:ext cx="3250500" cy="492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b="1" lang="en"/>
              <a:t>Primary: </a:t>
            </a:r>
            <a:endParaRPr b="1"/>
          </a:p>
          <a:p>
            <a:pPr indent="-317500" lvl="1" marL="914400" rtl="0" algn="l">
              <a:spcBef>
                <a:spcPts val="0"/>
              </a:spcBef>
              <a:spcAft>
                <a:spcPts val="0"/>
              </a:spcAft>
              <a:buSzPts val="1400"/>
              <a:buAutoNum type="alphaLcPeriod"/>
            </a:pPr>
            <a:r>
              <a:rPr lang="en"/>
              <a:t>MSgt Santos (Sponsor)</a:t>
            </a:r>
            <a:endParaRPr/>
          </a:p>
          <a:p>
            <a:pPr indent="-317500" lvl="1" marL="914400" rtl="0" algn="l">
              <a:spcBef>
                <a:spcPts val="0"/>
              </a:spcBef>
              <a:spcAft>
                <a:spcPts val="0"/>
              </a:spcAft>
              <a:buSzPts val="1400"/>
              <a:buAutoNum type="alphaLcPeriod"/>
            </a:pPr>
            <a:r>
              <a:rPr lang="en"/>
              <a:t>Unit training manager for a CERFP unit (ex: MSgt Morris)</a:t>
            </a:r>
            <a:endParaRPr/>
          </a:p>
          <a:p>
            <a:pPr indent="-317500" lvl="0" marL="457200" rtl="0" algn="l">
              <a:spcBef>
                <a:spcPts val="0"/>
              </a:spcBef>
              <a:spcAft>
                <a:spcPts val="0"/>
              </a:spcAft>
              <a:buSzPts val="1400"/>
              <a:buAutoNum type="arabicPeriod"/>
            </a:pPr>
            <a:r>
              <a:rPr b="1" lang="en"/>
              <a:t>Secondary:</a:t>
            </a:r>
            <a:endParaRPr b="1"/>
          </a:p>
          <a:p>
            <a:pPr indent="-317500" lvl="1" marL="914400" rtl="0" algn="l">
              <a:spcBef>
                <a:spcPts val="0"/>
              </a:spcBef>
              <a:spcAft>
                <a:spcPts val="0"/>
              </a:spcAft>
              <a:buSzPts val="1400"/>
              <a:buAutoNum type="alphaLcPeriod"/>
            </a:pPr>
            <a:r>
              <a:rPr lang="en"/>
              <a:t>Unit training managers whose unit’s AFSC’s do not exist on the current training platforms</a:t>
            </a:r>
            <a:endParaRPr/>
          </a:p>
          <a:p>
            <a:pPr indent="-317500" lvl="1" marL="914400" rtl="0" algn="l">
              <a:spcBef>
                <a:spcPts val="0"/>
              </a:spcBef>
              <a:spcAft>
                <a:spcPts val="0"/>
              </a:spcAft>
              <a:buSzPts val="1400"/>
              <a:buAutoNum type="alphaLcPeriod"/>
            </a:pPr>
            <a:r>
              <a:rPr lang="en"/>
              <a:t>Airmen</a:t>
            </a:r>
            <a:endParaRPr/>
          </a:p>
          <a:p>
            <a:pPr indent="-317500" lvl="1" marL="914400" rtl="0" algn="l">
              <a:spcBef>
                <a:spcPts val="0"/>
              </a:spcBef>
              <a:spcAft>
                <a:spcPts val="0"/>
              </a:spcAft>
              <a:buSzPts val="1400"/>
              <a:buAutoNum type="alphaLcPeriod"/>
            </a:pPr>
            <a:r>
              <a:rPr lang="en"/>
              <a:t>Deployment Monitors/Commanders/Higher Ups</a:t>
            </a:r>
            <a:endParaRPr/>
          </a:p>
          <a:p>
            <a:pPr indent="-317500" lvl="0" marL="457200" rtl="0" algn="l">
              <a:spcBef>
                <a:spcPts val="0"/>
              </a:spcBef>
              <a:spcAft>
                <a:spcPts val="0"/>
              </a:spcAft>
              <a:buSzPts val="1400"/>
              <a:buAutoNum type="arabicPeriod"/>
            </a:pPr>
            <a:r>
              <a:rPr b="1" lang="en"/>
              <a:t>Tertiary:</a:t>
            </a:r>
            <a:endParaRPr b="1"/>
          </a:p>
          <a:p>
            <a:pPr indent="-317500" lvl="1" marL="914400" rtl="0" algn="l">
              <a:spcBef>
                <a:spcPts val="0"/>
              </a:spcBef>
              <a:spcAft>
                <a:spcPts val="0"/>
              </a:spcAft>
              <a:buSzPts val="1400"/>
              <a:buAutoNum type="alphaLcPeriod"/>
            </a:pPr>
            <a:r>
              <a:rPr lang="en"/>
              <a:t>Other </a:t>
            </a:r>
            <a:r>
              <a:rPr lang="en"/>
              <a:t>Air Force or ANG UTM</a:t>
            </a:r>
            <a:endParaRPr/>
          </a:p>
          <a:p>
            <a:pPr indent="-317500" lvl="0" marL="457200" rtl="0" algn="l">
              <a:spcBef>
                <a:spcPts val="0"/>
              </a:spcBef>
              <a:spcAft>
                <a:spcPts val="0"/>
              </a:spcAft>
              <a:buSzPts val="1400"/>
              <a:buAutoNum type="arabicPeriod"/>
            </a:pPr>
            <a:r>
              <a:rPr b="1" lang="en"/>
              <a:t>Beyond:</a:t>
            </a:r>
            <a:endParaRPr b="1"/>
          </a:p>
          <a:p>
            <a:pPr indent="-317500" lvl="1" marL="914400" rtl="0" algn="l">
              <a:spcBef>
                <a:spcPts val="0"/>
              </a:spcBef>
              <a:spcAft>
                <a:spcPts val="0"/>
              </a:spcAft>
              <a:buSzPts val="1400"/>
              <a:buAutoNum type="alphaLcPeriod"/>
            </a:pPr>
            <a:r>
              <a:rPr lang="en"/>
              <a:t>Any organization that may need a similar HR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3" name="Google Shape;533;p53"/>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Beneficiaries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pic>
        <p:nvPicPr>
          <p:cNvPr id="538" name="Google Shape;538;p54"/>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539" name="Google Shape;539;p54"/>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Platform Consolidation</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Fewer Manual Inputs and 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Better Visualization of detachment’s readiness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Non-job specific tracking</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Streamlined user interfaces and user interactions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Excel Tool</a:t>
            </a:r>
            <a:endParaRPr sz="1000">
              <a:solidFill>
                <a:srgbClr val="677480"/>
              </a:solidFill>
              <a:latin typeface="Times New Roman"/>
              <a:ea typeface="Times New Roman"/>
              <a:cs typeface="Times New Roman"/>
              <a:sym typeface="Times New Roman"/>
            </a:endParaRPr>
          </a:p>
        </p:txBody>
      </p:sp>
      <p:sp>
        <p:nvSpPr>
          <p:cNvPr id="540" name="Google Shape;540;p54"/>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Reduction of time to upload training into a system</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Positive feedback</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More automation than current system</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More efficient way of collecting servicemen's completion</a:t>
            </a:r>
            <a:endParaRPr b="1" sz="1200">
              <a:solidFill>
                <a:srgbClr val="222222"/>
              </a:solidFill>
              <a:latin typeface="Times New Roman"/>
              <a:ea typeface="Times New Roman"/>
              <a:cs typeface="Times New Roman"/>
              <a:sym typeface="Times New Roman"/>
            </a:endParaRPr>
          </a:p>
        </p:txBody>
      </p:sp>
      <p:sp>
        <p:nvSpPr>
          <p:cNvPr id="541" name="Google Shape;541;p54"/>
          <p:cNvSpPr txBox="1"/>
          <p:nvPr/>
        </p:nvSpPr>
        <p:spPr>
          <a:xfrm>
            <a:off x="7191050" y="761475"/>
            <a:ext cx="16359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MSgt Santos (Sponsor)</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Unit training manager for a CERFP unit (ex. MSgt Morris)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Unit training managers whose unit’s AFSC’s do not exist on the current training platforms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Airmen</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Upcoming UTMs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Deployment Monitors/Commanders/Higher Ups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Any Air Force UTM</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Any Companies that may use an HR system</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u="sng">
              <a:solidFill>
                <a:srgbClr val="677480"/>
              </a:solidFill>
              <a:latin typeface="Times New Roman"/>
              <a:ea typeface="Times New Roman"/>
              <a:cs typeface="Times New Roman"/>
              <a:sym typeface="Times New Roman"/>
            </a:endParaRPr>
          </a:p>
        </p:txBody>
      </p:sp>
      <p:sp>
        <p:nvSpPr>
          <p:cNvPr id="542" name="Google Shape;542;p54"/>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543" name="Google Shape;543;p54"/>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544" name="Google Shape;544;p54"/>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545" name="Google Shape;545;p54"/>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546" name="Google Shape;546;p54"/>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547" name="Google Shape;547;p54"/>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548" name="Google Shape;548;p54"/>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549" name="Google Shape;549;p54"/>
          <p:cNvSpPr/>
          <p:nvPr/>
        </p:nvSpPr>
        <p:spPr>
          <a:xfrm>
            <a:off x="4572000" y="3412375"/>
            <a:ext cx="4309200" cy="1089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4"/>
          <p:cNvSpPr/>
          <p:nvPr/>
        </p:nvSpPr>
        <p:spPr>
          <a:xfrm>
            <a:off x="1465500" y="910675"/>
            <a:ext cx="4209000" cy="2619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54"/>
          <p:cNvPicPr preferRelativeResize="0"/>
          <p:nvPr/>
        </p:nvPicPr>
        <p:blipFill>
          <a:blip r:embed="rId4">
            <a:alphaModFix amt="41000"/>
          </a:blip>
          <a:stretch>
            <a:fillRect/>
          </a:stretch>
        </p:blipFill>
        <p:spPr>
          <a:xfrm>
            <a:off x="647300" y="1690475"/>
            <a:ext cx="659251" cy="659251"/>
          </a:xfrm>
          <a:prstGeom prst="rect">
            <a:avLst/>
          </a:prstGeom>
          <a:noFill/>
          <a:ln>
            <a:noFill/>
          </a:ln>
        </p:spPr>
      </p:pic>
      <p:sp>
        <p:nvSpPr>
          <p:cNvPr id="552" name="Google Shape;552;p54"/>
          <p:cNvSpPr txBox="1"/>
          <p:nvPr/>
        </p:nvSpPr>
        <p:spPr>
          <a:xfrm>
            <a:off x="1465500" y="943075"/>
            <a:ext cx="4076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600"/>
              </a:spcBef>
              <a:spcAft>
                <a:spcPts val="0"/>
              </a:spcAft>
              <a:buClr>
                <a:schemeClr val="dk1"/>
              </a:buClr>
              <a:buSzPts val="1400"/>
              <a:buFont typeface="Lato"/>
              <a:buAutoNum type="arabicPeriod"/>
            </a:pPr>
            <a:r>
              <a:rPr b="1" lang="en">
                <a:solidFill>
                  <a:schemeClr val="dk1"/>
                </a:solidFill>
                <a:latin typeface="Lato"/>
                <a:ea typeface="Lato"/>
                <a:cs typeface="Lato"/>
                <a:sym typeface="Lato"/>
              </a:rPr>
              <a:t>Reduction of Time to uploading training into a system</a:t>
            </a:r>
            <a:endParaRPr b="1">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Currently: 15 - 20 minutes for uploading roster training</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Expected: 5 - 10 minutes for uploading roster training</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AutoNum type="arabicPeriod"/>
            </a:pPr>
            <a:r>
              <a:rPr b="1" lang="en">
                <a:solidFill>
                  <a:schemeClr val="dk1"/>
                </a:solidFill>
                <a:latin typeface="Lato"/>
                <a:ea typeface="Lato"/>
                <a:cs typeface="Lato"/>
                <a:sym typeface="Lato"/>
              </a:rPr>
              <a:t>Feedback</a:t>
            </a:r>
            <a:endParaRPr b="1">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How more efficient the system is compared to current system .</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The use of the system is less stressful to use</a:t>
            </a:r>
            <a:endParaRPr>
              <a:solidFill>
                <a:schemeClr val="dk1"/>
              </a:solidFill>
              <a:latin typeface="Lato"/>
              <a:ea typeface="Lato"/>
              <a:cs typeface="Lato"/>
              <a:sym typeface="Lato"/>
            </a:endParaRPr>
          </a:p>
        </p:txBody>
      </p:sp>
      <p:sp>
        <p:nvSpPr>
          <p:cNvPr id="553" name="Google Shape;553;p54"/>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Mission Achievement/Impact Factors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pic>
        <p:nvPicPr>
          <p:cNvPr id="558" name="Google Shape;558;p55"/>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559" name="Google Shape;559;p55"/>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Platform Consolidation</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Fewer Manual Inputs and 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Better Visualization of detachment’s readiness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Non-job specific tracking</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Streamlined user interfaces and user interactions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Excel Tool</a:t>
            </a:r>
            <a:endParaRPr sz="1000">
              <a:solidFill>
                <a:srgbClr val="677480"/>
              </a:solidFill>
              <a:latin typeface="Times New Roman"/>
              <a:ea typeface="Times New Roman"/>
              <a:cs typeface="Times New Roman"/>
              <a:sym typeface="Times New Roman"/>
            </a:endParaRPr>
          </a:p>
        </p:txBody>
      </p:sp>
      <p:sp>
        <p:nvSpPr>
          <p:cNvPr id="560" name="Google Shape;560;p55"/>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Reduction of time to upload training into a system</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Positive feedback</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More automation than current system</a:t>
            </a:r>
            <a:endParaRPr b="1" sz="12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22222"/>
                </a:solidFill>
                <a:latin typeface="Times New Roman"/>
                <a:ea typeface="Times New Roman"/>
                <a:cs typeface="Times New Roman"/>
                <a:sym typeface="Times New Roman"/>
              </a:rPr>
              <a:t>More efficient way of collecting servicemen's completion</a:t>
            </a:r>
            <a:endParaRPr b="1" sz="1200">
              <a:solidFill>
                <a:srgbClr val="222222"/>
              </a:solidFill>
              <a:latin typeface="Times New Roman"/>
              <a:ea typeface="Times New Roman"/>
              <a:cs typeface="Times New Roman"/>
              <a:sym typeface="Times New Roman"/>
            </a:endParaRPr>
          </a:p>
        </p:txBody>
      </p:sp>
      <p:sp>
        <p:nvSpPr>
          <p:cNvPr id="561" name="Google Shape;561;p55"/>
          <p:cNvSpPr txBox="1"/>
          <p:nvPr/>
        </p:nvSpPr>
        <p:spPr>
          <a:xfrm>
            <a:off x="7191050" y="761475"/>
            <a:ext cx="16359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MSgt Santos (Sponsor)</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Unit training manager for a CERFP unit (ex. MSgt Morris)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Unit training managers whose unit’s AFSC’s do not exist on the current training platforms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Airmen</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Upcoming UTMs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Deployment Monitors/Commanders/Higher Ups</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Any Air Force UTM</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677480"/>
                </a:solidFill>
                <a:latin typeface="Times New Roman"/>
                <a:ea typeface="Times New Roman"/>
                <a:cs typeface="Times New Roman"/>
                <a:sym typeface="Times New Roman"/>
              </a:rPr>
              <a:t>Any Companies that may use an HR system</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u="sng">
              <a:solidFill>
                <a:srgbClr val="677480"/>
              </a:solidFill>
              <a:latin typeface="Times New Roman"/>
              <a:ea typeface="Times New Roman"/>
              <a:cs typeface="Times New Roman"/>
              <a:sym typeface="Times New Roman"/>
            </a:endParaRPr>
          </a:p>
        </p:txBody>
      </p:sp>
      <p:sp>
        <p:nvSpPr>
          <p:cNvPr id="562" name="Google Shape;562;p55"/>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563" name="Google Shape;563;p55"/>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564" name="Google Shape;564;p55"/>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565" name="Google Shape;565;p55"/>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566" name="Google Shape;566;p55"/>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567" name="Google Shape;567;p55"/>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568" name="Google Shape;568;p55"/>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569" name="Google Shape;569;p55"/>
          <p:cNvSpPr/>
          <p:nvPr/>
        </p:nvSpPr>
        <p:spPr>
          <a:xfrm>
            <a:off x="4572000" y="3412375"/>
            <a:ext cx="4309200" cy="1089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1465500" y="1824325"/>
            <a:ext cx="4209000" cy="1815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55"/>
          <p:cNvPicPr preferRelativeResize="0"/>
          <p:nvPr/>
        </p:nvPicPr>
        <p:blipFill>
          <a:blip r:embed="rId4">
            <a:alphaModFix amt="41000"/>
          </a:blip>
          <a:stretch>
            <a:fillRect/>
          </a:stretch>
        </p:blipFill>
        <p:spPr>
          <a:xfrm>
            <a:off x="647300" y="1690475"/>
            <a:ext cx="659251" cy="659251"/>
          </a:xfrm>
          <a:prstGeom prst="rect">
            <a:avLst/>
          </a:prstGeom>
          <a:noFill/>
          <a:ln>
            <a:noFill/>
          </a:ln>
        </p:spPr>
      </p:pic>
      <p:sp>
        <p:nvSpPr>
          <p:cNvPr id="572" name="Google Shape;572;p55"/>
          <p:cNvSpPr txBox="1"/>
          <p:nvPr/>
        </p:nvSpPr>
        <p:spPr>
          <a:xfrm>
            <a:off x="1465500" y="1824325"/>
            <a:ext cx="4209000" cy="1923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a:solidFill>
                  <a:schemeClr val="dk1"/>
                </a:solidFill>
                <a:latin typeface="Lato"/>
                <a:ea typeface="Lato"/>
                <a:cs typeface="Lato"/>
                <a:sym typeface="Lato"/>
              </a:rPr>
              <a:t>3.	More automation </a:t>
            </a:r>
            <a:endParaRPr b="1">
              <a:solidFill>
                <a:schemeClr val="dk1"/>
              </a:solidFill>
              <a:latin typeface="Lato"/>
              <a:ea typeface="Lato"/>
              <a:cs typeface="Lato"/>
              <a:sym typeface="Lato"/>
            </a:endParaRPr>
          </a:p>
          <a:p>
            <a:pPr indent="-317500" lvl="1" marL="914400" rtl="0" algn="l">
              <a:spcBef>
                <a:spcPts val="600"/>
              </a:spcBef>
              <a:spcAft>
                <a:spcPts val="0"/>
              </a:spcAft>
              <a:buClr>
                <a:schemeClr val="dk1"/>
              </a:buClr>
              <a:buSzPts val="1400"/>
              <a:buFont typeface="Lato"/>
              <a:buAutoNum type="alphaLcPeriod"/>
            </a:pPr>
            <a:r>
              <a:rPr lang="en">
                <a:solidFill>
                  <a:schemeClr val="dk1"/>
                </a:solidFill>
                <a:latin typeface="Lato"/>
                <a:ea typeface="Lato"/>
                <a:cs typeface="Lato"/>
                <a:sym typeface="Lato"/>
              </a:rPr>
              <a:t>Emails to update airmen training</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Loading roster to the system</a:t>
            </a:r>
            <a:endParaRPr>
              <a:solidFill>
                <a:schemeClr val="dk1"/>
              </a:solidFill>
              <a:latin typeface="Lato"/>
              <a:ea typeface="Lato"/>
              <a:cs typeface="Lato"/>
              <a:sym typeface="Lato"/>
            </a:endParaRPr>
          </a:p>
          <a:p>
            <a:pPr indent="0" lvl="0" marL="0" rtl="0" algn="l">
              <a:spcBef>
                <a:spcPts val="600"/>
              </a:spcBef>
              <a:spcAft>
                <a:spcPts val="0"/>
              </a:spcAft>
              <a:buNone/>
            </a:pPr>
            <a:r>
              <a:rPr b="1" lang="en">
                <a:solidFill>
                  <a:schemeClr val="dk1"/>
                </a:solidFill>
                <a:latin typeface="Lato"/>
                <a:ea typeface="Lato"/>
                <a:cs typeface="Lato"/>
                <a:sym typeface="Lato"/>
              </a:rPr>
              <a:t>4.	More efficient way of collecting airmen </a:t>
            </a:r>
            <a:r>
              <a:rPr b="1" lang="en">
                <a:solidFill>
                  <a:srgbClr val="C9DAF8"/>
                </a:solidFill>
                <a:latin typeface="Lato"/>
                <a:ea typeface="Lato"/>
                <a:cs typeface="Lato"/>
                <a:sym typeface="Lato"/>
              </a:rPr>
              <a:t>temps</a:t>
            </a:r>
            <a:r>
              <a:rPr b="1" lang="en">
                <a:solidFill>
                  <a:schemeClr val="dk1"/>
                </a:solidFill>
                <a:latin typeface="Lato"/>
                <a:ea typeface="Lato"/>
                <a:cs typeface="Lato"/>
                <a:sym typeface="Lato"/>
              </a:rPr>
              <a:t>attendance </a:t>
            </a:r>
            <a:endParaRPr b="1">
              <a:solidFill>
                <a:schemeClr val="dk1"/>
              </a:solidFill>
              <a:latin typeface="Lato"/>
              <a:ea typeface="Lato"/>
              <a:cs typeface="Lato"/>
              <a:sym typeface="Lato"/>
            </a:endParaRPr>
          </a:p>
          <a:p>
            <a:pPr indent="-317500" lvl="1" marL="914400" rtl="0" algn="l">
              <a:spcBef>
                <a:spcPts val="600"/>
              </a:spcBef>
              <a:spcAft>
                <a:spcPts val="0"/>
              </a:spcAft>
              <a:buClr>
                <a:schemeClr val="dk1"/>
              </a:buClr>
              <a:buSzPts val="1400"/>
              <a:buFont typeface="Lato"/>
              <a:buAutoNum type="alphaLcPeriod"/>
            </a:pPr>
            <a:r>
              <a:rPr lang="en">
                <a:solidFill>
                  <a:schemeClr val="dk1"/>
                </a:solidFill>
                <a:latin typeface="Lato"/>
                <a:ea typeface="Lato"/>
                <a:cs typeface="Lato"/>
                <a:sym typeface="Lato"/>
              </a:rPr>
              <a:t>Updated roster system and less old fashioned system (paper)</a:t>
            </a:r>
            <a:endParaRPr>
              <a:solidFill>
                <a:schemeClr val="dk1"/>
              </a:solidFill>
              <a:latin typeface="Lato"/>
              <a:ea typeface="Lato"/>
              <a:cs typeface="Lato"/>
              <a:sym typeface="Lato"/>
            </a:endParaRPr>
          </a:p>
        </p:txBody>
      </p:sp>
      <p:sp>
        <p:nvSpPr>
          <p:cNvPr id="573" name="Google Shape;573;p55"/>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Mission Achievement/Impact Factors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7" name="Shape 577"/>
        <p:cNvGrpSpPr/>
        <p:nvPr/>
      </p:nvGrpSpPr>
      <p:grpSpPr>
        <a:xfrm>
          <a:off x="0" y="0"/>
          <a:ext cx="0" cy="0"/>
          <a:chOff x="0" y="0"/>
          <a:chExt cx="0" cy="0"/>
        </a:xfrm>
      </p:grpSpPr>
      <p:pic>
        <p:nvPicPr>
          <p:cNvPr id="578" name="Google Shape;578;p56"/>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579" name="Google Shape;579;p56"/>
          <p:cNvSpPr txBox="1"/>
          <p:nvPr/>
        </p:nvSpPr>
        <p:spPr>
          <a:xfrm>
            <a:off x="3754050" y="850250"/>
            <a:ext cx="1635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Platform Consolidation</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Fewer Manual Inputs and 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Better Visualization of detachment’s readiness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Non-job specific tracking</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Streamlined user interfaces and user interactions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Excel Tool</a:t>
            </a:r>
            <a:endParaRPr b="1" sz="1000">
              <a:latin typeface="Times New Roman"/>
              <a:ea typeface="Times New Roman"/>
              <a:cs typeface="Times New Roman"/>
              <a:sym typeface="Times New Roman"/>
            </a:endParaRPr>
          </a:p>
        </p:txBody>
      </p:sp>
      <p:sp>
        <p:nvSpPr>
          <p:cNvPr id="580" name="Google Shape;580;p56"/>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581" name="Google Shape;581;p56"/>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582" name="Google Shape;582;p56"/>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583" name="Google Shape;583;p56"/>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584" name="Google Shape;584;p56"/>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585" name="Google Shape;585;p56"/>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586" name="Google Shape;586;p56"/>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587" name="Google Shape;587;p56"/>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588" name="Google Shape;588;p56"/>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589" name="Google Shape;589;p56"/>
          <p:cNvSpPr/>
          <p:nvPr/>
        </p:nvSpPr>
        <p:spPr>
          <a:xfrm>
            <a:off x="3758825" y="590225"/>
            <a:ext cx="1635900" cy="2814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6"/>
          <p:cNvSpPr/>
          <p:nvPr/>
        </p:nvSpPr>
        <p:spPr>
          <a:xfrm>
            <a:off x="5488550" y="519400"/>
            <a:ext cx="3338400" cy="429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6"/>
          <p:cNvSpPr txBox="1"/>
          <p:nvPr/>
        </p:nvSpPr>
        <p:spPr>
          <a:xfrm>
            <a:off x="5488550" y="527050"/>
            <a:ext cx="32055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	Platform consolidation</a:t>
            </a:r>
            <a:endParaRPr b="1"/>
          </a:p>
          <a:p>
            <a:pPr indent="-317500" lvl="1" marL="914400" rtl="0" algn="l">
              <a:spcBef>
                <a:spcPts val="0"/>
              </a:spcBef>
              <a:spcAft>
                <a:spcPts val="0"/>
              </a:spcAft>
              <a:buSzPts val="1400"/>
              <a:buAutoNum type="alphaLcPeriod"/>
            </a:pPr>
            <a:r>
              <a:rPr lang="en"/>
              <a:t>Combine all other training platforms into a all in </a:t>
            </a:r>
            <a:r>
              <a:rPr b="1" lang="en"/>
              <a:t>ONE HUB </a:t>
            </a:r>
            <a:endParaRPr b="1"/>
          </a:p>
          <a:p>
            <a:pPr indent="-317500" lvl="1" marL="914400" rtl="0" algn="l">
              <a:spcBef>
                <a:spcPts val="0"/>
              </a:spcBef>
              <a:spcAft>
                <a:spcPts val="0"/>
              </a:spcAft>
              <a:buSzPts val="1400"/>
              <a:buAutoNum type="alphaLcPeriod"/>
            </a:pPr>
            <a:r>
              <a:rPr lang="en"/>
              <a:t>Collect all needed functionalities from 5 training  platforms into </a:t>
            </a:r>
            <a:r>
              <a:rPr b="1" lang="en"/>
              <a:t>ONE</a:t>
            </a:r>
            <a:r>
              <a:rPr lang="en"/>
              <a:t> </a:t>
            </a:r>
            <a:r>
              <a:rPr b="1" lang="en"/>
              <a:t>SOFTWARE</a:t>
            </a:r>
            <a:endParaRPr b="1"/>
          </a:p>
          <a:p>
            <a:pPr indent="-317500" lvl="1" marL="914400" rtl="0" algn="l">
              <a:spcBef>
                <a:spcPts val="0"/>
              </a:spcBef>
              <a:spcAft>
                <a:spcPts val="0"/>
              </a:spcAft>
              <a:buSzPts val="1400"/>
              <a:buAutoNum type="alphaLcPeriod"/>
            </a:pPr>
            <a:r>
              <a:rPr lang="en"/>
              <a:t>Consolidated security monitoring</a:t>
            </a:r>
            <a:endParaRPr/>
          </a:p>
          <a:p>
            <a:pPr indent="-317500" lvl="1" marL="914400" rtl="0" algn="l">
              <a:spcBef>
                <a:spcPts val="0"/>
              </a:spcBef>
              <a:spcAft>
                <a:spcPts val="0"/>
              </a:spcAft>
              <a:buSzPts val="1400"/>
              <a:buAutoNum type="alphaLcPeriod"/>
            </a:pPr>
            <a:r>
              <a:rPr lang="en"/>
              <a:t>Only </a:t>
            </a:r>
            <a:r>
              <a:rPr b="1" lang="en"/>
              <a:t>ONE</a:t>
            </a:r>
            <a:r>
              <a:rPr lang="en"/>
              <a:t> </a:t>
            </a:r>
            <a:r>
              <a:rPr b="1" lang="en"/>
              <a:t>APPLICATION</a:t>
            </a:r>
            <a:r>
              <a:rPr lang="en"/>
              <a:t> to manage, maintain,  and regulate</a:t>
            </a:r>
            <a:endParaRPr/>
          </a:p>
          <a:p>
            <a:pPr indent="-317500" lvl="1" marL="914400" rtl="0" algn="l">
              <a:spcBef>
                <a:spcPts val="0"/>
              </a:spcBef>
              <a:spcAft>
                <a:spcPts val="0"/>
              </a:spcAft>
              <a:buSzPts val="1400"/>
              <a:buAutoNum type="alphaLcPeriod"/>
            </a:pPr>
            <a:r>
              <a:rPr b="1" lang="en"/>
              <a:t>LOWERING</a:t>
            </a:r>
            <a:r>
              <a:rPr lang="en"/>
              <a:t> costs, manpower, time to run the current system</a:t>
            </a:r>
            <a:endParaRPr/>
          </a:p>
          <a:p>
            <a:pPr indent="-317500" lvl="1" marL="914400" rtl="0" algn="l">
              <a:spcBef>
                <a:spcPts val="0"/>
              </a:spcBef>
              <a:spcAft>
                <a:spcPts val="0"/>
              </a:spcAft>
              <a:buSzPts val="1400"/>
              <a:buAutoNum type="alphaLcPeriod"/>
            </a:pPr>
            <a:r>
              <a:rPr lang="en"/>
              <a:t>Further </a:t>
            </a:r>
            <a:r>
              <a:rPr b="1" lang="en"/>
              <a:t>REDUCE TIME</a:t>
            </a:r>
            <a:r>
              <a:rPr lang="en"/>
              <a:t> by number of current  platforms used to just 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92" name="Google Shape;592;p56"/>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593" name="Google Shape;593;p56"/>
          <p:cNvPicPr preferRelativeResize="0"/>
          <p:nvPr/>
        </p:nvPicPr>
        <p:blipFill>
          <a:blip r:embed="rId4">
            <a:alphaModFix amt="41000"/>
          </a:blip>
          <a:stretch>
            <a:fillRect/>
          </a:stretch>
        </p:blipFill>
        <p:spPr>
          <a:xfrm>
            <a:off x="869850" y="1668050"/>
            <a:ext cx="659251" cy="659251"/>
          </a:xfrm>
          <a:prstGeom prst="rect">
            <a:avLst/>
          </a:prstGeom>
          <a:noFill/>
          <a:ln>
            <a:noFill/>
          </a:ln>
        </p:spPr>
      </p:pic>
      <p:sp>
        <p:nvSpPr>
          <p:cNvPr id="594" name="Google Shape;594;p56"/>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Value </a:t>
            </a:r>
            <a:r>
              <a:rPr b="1" lang="en"/>
              <a:t>Propositions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8" name="Shape 598"/>
        <p:cNvGrpSpPr/>
        <p:nvPr/>
      </p:nvGrpSpPr>
      <p:grpSpPr>
        <a:xfrm>
          <a:off x="0" y="0"/>
          <a:ext cx="0" cy="0"/>
          <a:chOff x="0" y="0"/>
          <a:chExt cx="0" cy="0"/>
        </a:xfrm>
      </p:grpSpPr>
      <p:pic>
        <p:nvPicPr>
          <p:cNvPr id="599" name="Google Shape;599;p57"/>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600" name="Google Shape;600;p57"/>
          <p:cNvSpPr txBox="1"/>
          <p:nvPr/>
        </p:nvSpPr>
        <p:spPr>
          <a:xfrm>
            <a:off x="3754050" y="850250"/>
            <a:ext cx="1635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Platform Consolidation</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Fewer Manual Inputs and 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Better Visualization of detachment’s readiness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Non-job specific tracking</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Streamlined user interfaces and user interactions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Excel Tool</a:t>
            </a:r>
            <a:endParaRPr b="1" sz="1000">
              <a:latin typeface="Times New Roman"/>
              <a:ea typeface="Times New Roman"/>
              <a:cs typeface="Times New Roman"/>
              <a:sym typeface="Times New Roman"/>
            </a:endParaRPr>
          </a:p>
        </p:txBody>
      </p:sp>
      <p:sp>
        <p:nvSpPr>
          <p:cNvPr id="601" name="Google Shape;601;p57"/>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602" name="Google Shape;602;p57"/>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603" name="Google Shape;603;p57"/>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604" name="Google Shape;604;p57"/>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605" name="Google Shape;605;p57"/>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606" name="Google Shape;606;p57"/>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607" name="Google Shape;607;p57"/>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608" name="Google Shape;608;p57"/>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609" name="Google Shape;609;p57"/>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610" name="Google Shape;610;p57"/>
          <p:cNvSpPr/>
          <p:nvPr/>
        </p:nvSpPr>
        <p:spPr>
          <a:xfrm>
            <a:off x="3758825" y="590225"/>
            <a:ext cx="1635900" cy="2814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7"/>
          <p:cNvSpPr/>
          <p:nvPr/>
        </p:nvSpPr>
        <p:spPr>
          <a:xfrm>
            <a:off x="5488550" y="519400"/>
            <a:ext cx="3338400" cy="2770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7"/>
          <p:cNvSpPr txBox="1"/>
          <p:nvPr/>
        </p:nvSpPr>
        <p:spPr>
          <a:xfrm>
            <a:off x="5488550" y="519400"/>
            <a:ext cx="3338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22222"/>
                </a:solidFill>
                <a:latin typeface="Lato"/>
                <a:ea typeface="Lato"/>
                <a:cs typeface="Lato"/>
                <a:sym typeface="Lato"/>
              </a:rPr>
              <a:t>2.	Fewer manual inputs and actions</a:t>
            </a:r>
            <a:endParaRPr b="1">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AutoNum type="alphaLcPeriod"/>
            </a:pPr>
            <a:r>
              <a:rPr b="1" lang="en">
                <a:solidFill>
                  <a:srgbClr val="222222"/>
                </a:solidFill>
                <a:latin typeface="Lato"/>
                <a:ea typeface="Lato"/>
                <a:cs typeface="Lato"/>
                <a:sym typeface="Lato"/>
              </a:rPr>
              <a:t>AUTOMATED ALERT </a:t>
            </a:r>
            <a:r>
              <a:rPr lang="en">
                <a:solidFill>
                  <a:srgbClr val="222222"/>
                </a:solidFill>
                <a:latin typeface="Lato"/>
                <a:ea typeface="Lato"/>
                <a:cs typeface="Lato"/>
                <a:sym typeface="Lato"/>
              </a:rPr>
              <a:t>system to UTM</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AutoNum type="alphaLcPeriod"/>
            </a:pPr>
            <a:r>
              <a:rPr b="1" lang="en">
                <a:solidFill>
                  <a:srgbClr val="222222"/>
                </a:solidFill>
                <a:latin typeface="Lato"/>
                <a:ea typeface="Lato"/>
                <a:cs typeface="Lato"/>
                <a:sym typeface="Lato"/>
              </a:rPr>
              <a:t>ONE CLICK SEND</a:t>
            </a:r>
            <a:r>
              <a:rPr lang="en">
                <a:solidFill>
                  <a:srgbClr val="222222"/>
                </a:solidFill>
                <a:latin typeface="Lato"/>
                <a:ea typeface="Lato"/>
                <a:cs typeface="Lato"/>
                <a:sym typeface="Lato"/>
              </a:rPr>
              <a:t> and automated notifications sent to expired servicemembers</a:t>
            </a:r>
            <a:endParaRPr>
              <a:solidFill>
                <a:srgbClr val="222222"/>
              </a:solidFill>
              <a:latin typeface="Lato"/>
              <a:ea typeface="Lato"/>
              <a:cs typeface="Lato"/>
              <a:sym typeface="Lato"/>
            </a:endParaRPr>
          </a:p>
          <a:p>
            <a:pPr indent="-317500" lvl="1" marL="914400" rtl="0" algn="l">
              <a:spcBef>
                <a:spcPts val="0"/>
              </a:spcBef>
              <a:spcAft>
                <a:spcPts val="0"/>
              </a:spcAft>
              <a:buClr>
                <a:srgbClr val="222222"/>
              </a:buClr>
              <a:buSzPts val="1400"/>
              <a:buFont typeface="Lato"/>
              <a:buAutoNum type="alphaLcPeriod"/>
            </a:pPr>
            <a:r>
              <a:rPr b="1" lang="en">
                <a:solidFill>
                  <a:srgbClr val="222222"/>
                </a:solidFill>
                <a:latin typeface="Lato"/>
                <a:ea typeface="Lato"/>
                <a:cs typeface="Lato"/>
                <a:sym typeface="Lato"/>
              </a:rPr>
              <a:t>QUICK FILTERING </a:t>
            </a:r>
            <a:r>
              <a:rPr lang="en">
                <a:solidFill>
                  <a:srgbClr val="222222"/>
                </a:solidFill>
                <a:latin typeface="Lato"/>
                <a:ea typeface="Lato"/>
                <a:cs typeface="Lato"/>
                <a:sym typeface="Lato"/>
              </a:rPr>
              <a:t>systems to filter needed info for UTM (expired, due soon, one squad only)</a:t>
            </a:r>
            <a:endParaRPr>
              <a:solidFill>
                <a:srgbClr val="222222"/>
              </a:solidFill>
              <a:latin typeface="Lato"/>
              <a:ea typeface="Lato"/>
              <a:cs typeface="Lato"/>
              <a:sym typeface="Lato"/>
            </a:endParaRPr>
          </a:p>
          <a:p>
            <a:pPr indent="0" lvl="0" marL="0" rtl="0" algn="l">
              <a:spcBef>
                <a:spcPts val="0"/>
              </a:spcBef>
              <a:spcAft>
                <a:spcPts val="0"/>
              </a:spcAft>
              <a:buNone/>
            </a:pPr>
            <a:r>
              <a:t/>
            </a:r>
            <a:endParaRPr>
              <a:solidFill>
                <a:srgbClr val="222222"/>
              </a:solidFill>
              <a:latin typeface="Lato"/>
              <a:ea typeface="Lato"/>
              <a:cs typeface="Lato"/>
              <a:sym typeface="Lato"/>
            </a:endParaRPr>
          </a:p>
          <a:p>
            <a:pPr indent="0" lvl="0" marL="0" rtl="0" algn="l">
              <a:spcBef>
                <a:spcPts val="0"/>
              </a:spcBef>
              <a:spcAft>
                <a:spcPts val="0"/>
              </a:spcAft>
              <a:buNone/>
            </a:pPr>
            <a:r>
              <a:t/>
            </a:r>
            <a:endParaRPr>
              <a:solidFill>
                <a:srgbClr val="222222"/>
              </a:solidFill>
              <a:latin typeface="Lato"/>
              <a:ea typeface="Lato"/>
              <a:cs typeface="Lato"/>
              <a:sym typeface="Lato"/>
            </a:endParaRPr>
          </a:p>
        </p:txBody>
      </p:sp>
      <p:pic>
        <p:nvPicPr>
          <p:cNvPr id="613" name="Google Shape;613;p57"/>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614" name="Google Shape;614;p57"/>
          <p:cNvPicPr preferRelativeResize="0"/>
          <p:nvPr/>
        </p:nvPicPr>
        <p:blipFill>
          <a:blip r:embed="rId4">
            <a:alphaModFix amt="41000"/>
          </a:blip>
          <a:stretch>
            <a:fillRect/>
          </a:stretch>
        </p:blipFill>
        <p:spPr>
          <a:xfrm>
            <a:off x="869850" y="1668050"/>
            <a:ext cx="659251" cy="659251"/>
          </a:xfrm>
          <a:prstGeom prst="rect">
            <a:avLst/>
          </a:prstGeom>
          <a:noFill/>
          <a:ln>
            <a:noFill/>
          </a:ln>
        </p:spPr>
      </p:pic>
      <p:sp>
        <p:nvSpPr>
          <p:cNvPr id="615" name="Google Shape;615;p57"/>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Value Propositions</a:t>
            </a:r>
            <a:endParaRPr b="1"/>
          </a:p>
        </p:txBody>
      </p:sp>
      <p:sp>
        <p:nvSpPr>
          <p:cNvPr id="616" name="Google Shape;616;p57"/>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 enough specific functionality needed for Airforce UTMs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pic>
        <p:nvPicPr>
          <p:cNvPr id="621" name="Google Shape;621;p58"/>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622" name="Google Shape;622;p58"/>
          <p:cNvSpPr txBox="1"/>
          <p:nvPr/>
        </p:nvSpPr>
        <p:spPr>
          <a:xfrm>
            <a:off x="3754050" y="850250"/>
            <a:ext cx="1635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Platform Consolidation</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Fewer Manual Inputs and 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Better Visualization of detachment’s readiness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Non-job specific tracking</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Streamlined user interfaces and user interactions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Excel Tool</a:t>
            </a:r>
            <a:endParaRPr b="1" sz="1000">
              <a:latin typeface="Times New Roman"/>
              <a:ea typeface="Times New Roman"/>
              <a:cs typeface="Times New Roman"/>
              <a:sym typeface="Times New Roman"/>
            </a:endParaRPr>
          </a:p>
        </p:txBody>
      </p:sp>
      <p:sp>
        <p:nvSpPr>
          <p:cNvPr id="623" name="Google Shape;623;p58"/>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624" name="Google Shape;624;p58"/>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625" name="Google Shape;625;p58"/>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626" name="Google Shape;626;p58"/>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627" name="Google Shape;627;p58"/>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628" name="Google Shape;628;p58"/>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629" name="Google Shape;629;p58"/>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630" name="Google Shape;630;p58"/>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631" name="Google Shape;631;p58"/>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632" name="Google Shape;632;p58"/>
          <p:cNvSpPr/>
          <p:nvPr/>
        </p:nvSpPr>
        <p:spPr>
          <a:xfrm>
            <a:off x="3758825" y="590225"/>
            <a:ext cx="1635900" cy="2814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p:nvPr/>
        </p:nvSpPr>
        <p:spPr>
          <a:xfrm>
            <a:off x="5488550" y="519400"/>
            <a:ext cx="3338400" cy="3417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txBox="1"/>
          <p:nvPr/>
        </p:nvSpPr>
        <p:spPr>
          <a:xfrm>
            <a:off x="5488550" y="527050"/>
            <a:ext cx="3338400" cy="35556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3.	Better visualization of the </a:t>
            </a:r>
            <a:r>
              <a:rPr b="1" lang="en">
                <a:solidFill>
                  <a:srgbClr val="C9DAF8"/>
                </a:solidFill>
                <a:latin typeface="Lato"/>
                <a:ea typeface="Lato"/>
                <a:cs typeface="Lato"/>
                <a:sym typeface="Lato"/>
              </a:rPr>
              <a:t>temp</a:t>
            </a:r>
            <a:r>
              <a:rPr b="1" lang="en">
                <a:solidFill>
                  <a:schemeClr val="dk1"/>
                </a:solidFill>
                <a:latin typeface="Lato"/>
                <a:ea typeface="Lato"/>
                <a:cs typeface="Lato"/>
                <a:sym typeface="Lato"/>
              </a:rPr>
              <a:t>detachment’s readiness</a:t>
            </a:r>
            <a:endParaRPr b="1">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b="1" lang="en">
                <a:solidFill>
                  <a:schemeClr val="dk1"/>
                </a:solidFill>
                <a:latin typeface="Lato"/>
                <a:ea typeface="Lato"/>
                <a:cs typeface="Lato"/>
                <a:sym typeface="Lato"/>
              </a:rPr>
              <a:t>COLORED </a:t>
            </a:r>
            <a:r>
              <a:rPr lang="en">
                <a:solidFill>
                  <a:schemeClr val="dk1"/>
                </a:solidFill>
                <a:latin typeface="Lato"/>
                <a:ea typeface="Lato"/>
                <a:cs typeface="Lato"/>
                <a:sym typeface="Lato"/>
              </a:rPr>
              <a:t>graphs and charts for quicker assessment of readiness</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lang="en">
                <a:solidFill>
                  <a:schemeClr val="dk1"/>
                </a:solidFill>
                <a:latin typeface="Lato"/>
                <a:ea typeface="Lato"/>
                <a:cs typeface="Lato"/>
                <a:sym typeface="Lato"/>
              </a:rPr>
              <a:t>Better reporting of the current state of trainings to the higher ups</a:t>
            </a:r>
            <a:endParaRPr>
              <a:solidFill>
                <a:schemeClr val="dk1"/>
              </a:solidFill>
              <a:latin typeface="Lato"/>
              <a:ea typeface="Lato"/>
              <a:cs typeface="Lato"/>
              <a:sym typeface="Lato"/>
            </a:endParaRPr>
          </a:p>
          <a:p>
            <a:pPr indent="0" lvl="0" marL="0" rtl="0" algn="l">
              <a:spcBef>
                <a:spcPts val="0"/>
              </a:spcBef>
              <a:spcAft>
                <a:spcPts val="0"/>
              </a:spcAft>
              <a:buNone/>
            </a:pPr>
            <a:r>
              <a:rPr b="1" lang="en">
                <a:solidFill>
                  <a:schemeClr val="dk1"/>
                </a:solidFill>
                <a:latin typeface="Lato"/>
                <a:ea typeface="Lato"/>
                <a:cs typeface="Lato"/>
                <a:sym typeface="Lato"/>
              </a:rPr>
              <a:t>4.</a:t>
            </a:r>
            <a:r>
              <a:rPr b="1" lang="en" u="sng">
                <a:solidFill>
                  <a:schemeClr val="dk1"/>
                </a:solidFill>
                <a:latin typeface="Lato"/>
                <a:ea typeface="Lato"/>
                <a:cs typeface="Lato"/>
                <a:sym typeface="Lato"/>
              </a:rPr>
              <a:t>	Non-job specific tracking</a:t>
            </a:r>
            <a:endParaRPr b="1" u="sng">
              <a:solidFill>
                <a:schemeClr val="dk1"/>
              </a:solidFill>
              <a:latin typeface="Lato"/>
              <a:ea typeface="Lato"/>
              <a:cs typeface="Lato"/>
              <a:sym typeface="Lato"/>
            </a:endParaRPr>
          </a:p>
          <a:p>
            <a:pPr indent="0" lvl="0" marL="0" rtl="0" algn="l">
              <a:spcBef>
                <a:spcPts val="600"/>
              </a:spcBef>
              <a:spcAft>
                <a:spcPts val="0"/>
              </a:spcAft>
              <a:buNone/>
            </a:pPr>
            <a:r>
              <a:rPr b="1" lang="en">
                <a:solidFill>
                  <a:schemeClr val="dk1"/>
                </a:solidFill>
                <a:latin typeface="Lato"/>
                <a:ea typeface="Lato"/>
                <a:cs typeface="Lato"/>
                <a:sym typeface="Lato"/>
              </a:rPr>
              <a:t>5.</a:t>
            </a:r>
            <a:r>
              <a:rPr b="1" lang="en" u="sng">
                <a:solidFill>
                  <a:schemeClr val="dk1"/>
                </a:solidFill>
                <a:latin typeface="Lato"/>
                <a:ea typeface="Lato"/>
                <a:cs typeface="Lato"/>
                <a:sym typeface="Lato"/>
              </a:rPr>
              <a:t>	Streamlined user interfaces and </a:t>
            </a:r>
            <a:r>
              <a:rPr b="1" lang="en" u="sng">
                <a:solidFill>
                  <a:srgbClr val="C9DAF8"/>
                </a:solidFill>
                <a:latin typeface="Lato"/>
                <a:ea typeface="Lato"/>
                <a:cs typeface="Lato"/>
                <a:sym typeface="Lato"/>
              </a:rPr>
              <a:t>temp</a:t>
            </a:r>
            <a:r>
              <a:rPr b="1" lang="en" u="sng">
                <a:solidFill>
                  <a:schemeClr val="dk1"/>
                </a:solidFill>
                <a:latin typeface="Lato"/>
                <a:ea typeface="Lato"/>
                <a:cs typeface="Lato"/>
                <a:sym typeface="Lato"/>
              </a:rPr>
              <a:t>user interactions</a:t>
            </a:r>
            <a:endParaRPr b="1" u="sng">
              <a:solidFill>
                <a:schemeClr val="dk1"/>
              </a:solidFill>
              <a:latin typeface="Lato"/>
              <a:ea typeface="Lato"/>
              <a:cs typeface="Lato"/>
              <a:sym typeface="Lato"/>
            </a:endParaRPr>
          </a:p>
          <a:p>
            <a:pPr indent="-317500" lvl="1" marL="914400" rtl="0" algn="l">
              <a:spcBef>
                <a:spcPts val="480"/>
              </a:spcBef>
              <a:spcAft>
                <a:spcPts val="0"/>
              </a:spcAft>
              <a:buClr>
                <a:schemeClr val="dk1"/>
              </a:buClr>
              <a:buSzPts val="1400"/>
              <a:buFont typeface="Lato"/>
              <a:buAutoNum type="alphaLcPeriod"/>
            </a:pPr>
            <a:r>
              <a:rPr b="1" lang="en">
                <a:solidFill>
                  <a:schemeClr val="dk1"/>
                </a:solidFill>
                <a:latin typeface="Lato"/>
                <a:ea typeface="Lato"/>
                <a:cs typeface="Lato"/>
                <a:sym typeface="Lato"/>
              </a:rPr>
              <a:t>EASY</a:t>
            </a:r>
            <a:r>
              <a:rPr lang="en">
                <a:solidFill>
                  <a:schemeClr val="dk1"/>
                </a:solidFill>
                <a:latin typeface="Lato"/>
                <a:ea typeface="Lato"/>
                <a:cs typeface="Lato"/>
                <a:sym typeface="Lato"/>
              </a:rPr>
              <a:t> to learn, user friendly interfaces</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b="1" lang="en">
                <a:solidFill>
                  <a:schemeClr val="dk1"/>
                </a:solidFill>
                <a:latin typeface="Lato"/>
                <a:ea typeface="Lato"/>
                <a:cs typeface="Lato"/>
                <a:sym typeface="Lato"/>
              </a:rPr>
              <a:t>QUICKER/EFFICIENT </a:t>
            </a:r>
            <a:r>
              <a:rPr lang="en">
                <a:solidFill>
                  <a:schemeClr val="dk1"/>
                </a:solidFill>
                <a:latin typeface="Lato"/>
                <a:ea typeface="Lato"/>
                <a:cs typeface="Lato"/>
                <a:sym typeface="Lato"/>
              </a:rPr>
              <a:t>uploading mass data</a:t>
            </a:r>
            <a:endParaRPr>
              <a:solidFill>
                <a:schemeClr val="dk1"/>
              </a:solidFill>
              <a:latin typeface="Lato"/>
              <a:ea typeface="Lato"/>
              <a:cs typeface="Lato"/>
              <a:sym typeface="Lato"/>
            </a:endParaRPr>
          </a:p>
        </p:txBody>
      </p:sp>
      <p:pic>
        <p:nvPicPr>
          <p:cNvPr id="635" name="Google Shape;635;p58"/>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636" name="Google Shape;636;p58"/>
          <p:cNvPicPr preferRelativeResize="0"/>
          <p:nvPr/>
        </p:nvPicPr>
        <p:blipFill>
          <a:blip r:embed="rId4">
            <a:alphaModFix amt="41000"/>
          </a:blip>
          <a:stretch>
            <a:fillRect/>
          </a:stretch>
        </p:blipFill>
        <p:spPr>
          <a:xfrm>
            <a:off x="869850" y="1668050"/>
            <a:ext cx="659251" cy="659251"/>
          </a:xfrm>
          <a:prstGeom prst="rect">
            <a:avLst/>
          </a:prstGeom>
          <a:noFill/>
          <a:ln>
            <a:noFill/>
          </a:ln>
        </p:spPr>
      </p:pic>
      <p:sp>
        <p:nvSpPr>
          <p:cNvPr id="637" name="Google Shape;637;p58"/>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Value Propositions</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pic>
        <p:nvPicPr>
          <p:cNvPr id="642" name="Google Shape;642;p59"/>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643" name="Google Shape;643;p59"/>
          <p:cNvSpPr txBox="1"/>
          <p:nvPr/>
        </p:nvSpPr>
        <p:spPr>
          <a:xfrm>
            <a:off x="3754050" y="850250"/>
            <a:ext cx="1635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Platform Consolidation</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Fewer Manual Inputs and 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Better Visualization of detachment’s readiness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Non-job specific tracking</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Streamlined user interfaces and user interactions</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b="1" sz="1000">
              <a:latin typeface="Times New Roman"/>
              <a:ea typeface="Times New Roman"/>
              <a:cs typeface="Times New Roman"/>
              <a:sym typeface="Times New Roman"/>
            </a:endParaRPr>
          </a:p>
          <a:p>
            <a:pPr indent="0" lvl="0" marL="0" rtl="0" algn="l">
              <a:spcBef>
                <a:spcPts val="0"/>
              </a:spcBef>
              <a:spcAft>
                <a:spcPts val="0"/>
              </a:spcAft>
              <a:buNone/>
            </a:pPr>
            <a:r>
              <a:rPr b="1" lang="en" sz="1000">
                <a:latin typeface="Times New Roman"/>
                <a:ea typeface="Times New Roman"/>
                <a:cs typeface="Times New Roman"/>
                <a:sym typeface="Times New Roman"/>
              </a:rPr>
              <a:t>Excel Tool</a:t>
            </a:r>
            <a:endParaRPr b="1" sz="1000">
              <a:latin typeface="Times New Roman"/>
              <a:ea typeface="Times New Roman"/>
              <a:cs typeface="Times New Roman"/>
              <a:sym typeface="Times New Roman"/>
            </a:endParaRPr>
          </a:p>
        </p:txBody>
      </p:sp>
      <p:sp>
        <p:nvSpPr>
          <p:cNvPr id="644" name="Google Shape;644;p59"/>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645" name="Google Shape;645;p59"/>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646" name="Google Shape;646;p59"/>
          <p:cNvSpPr txBox="1"/>
          <p:nvPr/>
        </p:nvSpPr>
        <p:spPr>
          <a:xfrm>
            <a:off x="431350" y="3640375"/>
            <a:ext cx="396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Fixed</a:t>
            </a:r>
            <a:r>
              <a:rPr lang="en" sz="1000">
                <a:solidFill>
                  <a:srgbClr val="677480"/>
                </a:solidFill>
                <a:latin typeface="Times New Roman"/>
                <a:ea typeface="Times New Roman"/>
                <a:cs typeface="Times New Roman"/>
                <a:sym typeface="Times New Roman"/>
              </a:rPr>
              <a:t>: Excel Training, Complex App Development, Data Migration Fee</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Monthly</a:t>
            </a:r>
            <a:r>
              <a:rPr lang="en" sz="1000">
                <a:solidFill>
                  <a:srgbClr val="677480"/>
                </a:solidFill>
                <a:latin typeface="Times New Roman"/>
                <a:ea typeface="Times New Roman"/>
                <a:cs typeface="Times New Roman"/>
                <a:sym typeface="Times New Roman"/>
              </a:rPr>
              <a:t>: Monthly Seat Fee/Contract Fee, Cloud Hosting, IT?Maintenance Workers, Recurring Security Checks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rgbClr val="677480"/>
                </a:solidFill>
                <a:latin typeface="Times New Roman"/>
                <a:ea typeface="Times New Roman"/>
                <a:cs typeface="Times New Roman"/>
                <a:sym typeface="Times New Roman"/>
              </a:rPr>
              <a:t>Total: </a:t>
            </a:r>
            <a:r>
              <a:rPr lang="en" sz="1000">
                <a:solidFill>
                  <a:srgbClr val="677480"/>
                </a:solidFill>
                <a:latin typeface="Times New Roman"/>
                <a:ea typeface="Times New Roman"/>
                <a:cs typeface="Times New Roman"/>
                <a:sym typeface="Times New Roman"/>
              </a:rPr>
              <a:t>$683,400 Initial Fees + $565,400/month</a:t>
            </a:r>
            <a:endParaRPr sz="1000">
              <a:solidFill>
                <a:srgbClr val="677480"/>
              </a:solidFill>
              <a:latin typeface="Times New Roman"/>
              <a:ea typeface="Times New Roman"/>
              <a:cs typeface="Times New Roman"/>
              <a:sym typeface="Times New Roman"/>
            </a:endParaRPr>
          </a:p>
        </p:txBody>
      </p:sp>
      <p:sp>
        <p:nvSpPr>
          <p:cNvPr id="647" name="Google Shape;647;p59"/>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648" name="Google Shape;648;p59"/>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649" name="Google Shape;649;p59"/>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650" name="Google Shape;650;p59"/>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651" name="Google Shape;651;p59"/>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652" name="Google Shape;652;p59"/>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653" name="Google Shape;653;p59"/>
          <p:cNvSpPr/>
          <p:nvPr/>
        </p:nvSpPr>
        <p:spPr>
          <a:xfrm>
            <a:off x="3758825" y="590225"/>
            <a:ext cx="1635900" cy="2814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9"/>
          <p:cNvSpPr/>
          <p:nvPr/>
        </p:nvSpPr>
        <p:spPr>
          <a:xfrm>
            <a:off x="5488550" y="519400"/>
            <a:ext cx="3338400" cy="2307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9"/>
          <p:cNvSpPr txBox="1"/>
          <p:nvPr/>
        </p:nvSpPr>
        <p:spPr>
          <a:xfrm>
            <a:off x="5488550" y="527050"/>
            <a:ext cx="3338400" cy="23088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spcBef>
                <a:spcPts val="480"/>
              </a:spcBef>
              <a:spcAft>
                <a:spcPts val="0"/>
              </a:spcAft>
              <a:buNone/>
            </a:pPr>
            <a:r>
              <a:rPr b="1" lang="en">
                <a:solidFill>
                  <a:schemeClr val="dk1"/>
                </a:solidFill>
                <a:latin typeface="Lato"/>
                <a:ea typeface="Lato"/>
                <a:cs typeface="Lato"/>
                <a:sym typeface="Lato"/>
              </a:rPr>
              <a:t>6.	Better visualization of output</a:t>
            </a:r>
            <a:endParaRPr b="1">
              <a:solidFill>
                <a:schemeClr val="dk1"/>
              </a:solidFill>
              <a:latin typeface="Lato"/>
              <a:ea typeface="Lato"/>
              <a:cs typeface="Lato"/>
              <a:sym typeface="Lato"/>
            </a:endParaRPr>
          </a:p>
          <a:p>
            <a:pPr indent="-317500" lvl="1" marL="914400" rtl="0" algn="l">
              <a:spcBef>
                <a:spcPts val="480"/>
              </a:spcBef>
              <a:spcAft>
                <a:spcPts val="0"/>
              </a:spcAft>
              <a:buClr>
                <a:schemeClr val="dk1"/>
              </a:buClr>
              <a:buSzPts val="1400"/>
              <a:buFont typeface="Lato"/>
              <a:buAutoNum type="alphaLcPeriod"/>
            </a:pPr>
            <a:r>
              <a:rPr lang="en">
                <a:solidFill>
                  <a:schemeClr val="dk1"/>
                </a:solidFill>
                <a:latin typeface="Lato"/>
                <a:ea typeface="Lato"/>
                <a:cs typeface="Lato"/>
                <a:sym typeface="Lato"/>
              </a:rPr>
              <a:t>Display percentage of each  training </a:t>
            </a:r>
            <a:r>
              <a:rPr b="1" lang="en">
                <a:solidFill>
                  <a:schemeClr val="dk1"/>
                </a:solidFill>
                <a:latin typeface="Lato"/>
                <a:ea typeface="Lato"/>
                <a:cs typeface="Lato"/>
                <a:sym typeface="Lato"/>
              </a:rPr>
              <a:t>COMPLETE</a:t>
            </a:r>
            <a:endParaRPr b="1">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b="1" lang="en">
                <a:solidFill>
                  <a:schemeClr val="dk1"/>
                </a:solidFill>
                <a:latin typeface="Lato"/>
                <a:ea typeface="Lato"/>
                <a:cs typeface="Lato"/>
                <a:sym typeface="Lato"/>
              </a:rPr>
              <a:t>ONE</a:t>
            </a:r>
            <a:r>
              <a:rPr lang="en">
                <a:solidFill>
                  <a:schemeClr val="dk1"/>
                </a:solidFill>
                <a:latin typeface="Lato"/>
                <a:ea typeface="Lato"/>
                <a:cs typeface="Lato"/>
                <a:sym typeface="Lato"/>
              </a:rPr>
              <a:t> sheet that has the  output of 5 reports  </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AutoNum type="alphaLcPeriod"/>
            </a:pPr>
            <a:r>
              <a:rPr b="1" lang="en">
                <a:solidFill>
                  <a:schemeClr val="dk1"/>
                </a:solidFill>
                <a:latin typeface="Lato"/>
                <a:ea typeface="Lato"/>
                <a:cs typeface="Lato"/>
                <a:sym typeface="Lato"/>
              </a:rPr>
              <a:t>REMOVE UNNECESSARY</a:t>
            </a:r>
            <a:r>
              <a:rPr lang="en">
                <a:solidFill>
                  <a:schemeClr val="dk1"/>
                </a:solidFill>
                <a:latin typeface="Lato"/>
                <a:ea typeface="Lato"/>
                <a:cs typeface="Lato"/>
                <a:sym typeface="Lato"/>
              </a:rPr>
              <a:t> data </a:t>
            </a:r>
            <a:endParaRPr>
              <a:solidFill>
                <a:schemeClr val="dk1"/>
              </a:solidFill>
              <a:latin typeface="Lato"/>
              <a:ea typeface="Lato"/>
              <a:cs typeface="Lato"/>
              <a:sym typeface="Lato"/>
            </a:endParaRPr>
          </a:p>
          <a:p>
            <a:pPr indent="0" lvl="0" marL="0" rtl="0" algn="l">
              <a:spcBef>
                <a:spcPts val="480"/>
              </a:spcBef>
              <a:spcAft>
                <a:spcPts val="0"/>
              </a:spcAft>
              <a:buNone/>
            </a:pPr>
            <a:r>
              <a:t/>
            </a:r>
            <a:endParaRPr>
              <a:solidFill>
                <a:schemeClr val="dk1"/>
              </a:solidFill>
              <a:latin typeface="Lato"/>
              <a:ea typeface="Lato"/>
              <a:cs typeface="Lato"/>
              <a:sym typeface="Lato"/>
            </a:endParaRPr>
          </a:p>
          <a:p>
            <a:pPr indent="0" lvl="0" marL="0" rtl="0" algn="l">
              <a:spcBef>
                <a:spcPts val="480"/>
              </a:spcBef>
              <a:spcAft>
                <a:spcPts val="0"/>
              </a:spcAft>
              <a:buNone/>
            </a:pPr>
            <a:r>
              <a:t/>
            </a:r>
            <a:endParaRPr>
              <a:solidFill>
                <a:schemeClr val="dk1"/>
              </a:solidFill>
              <a:latin typeface="Lato"/>
              <a:ea typeface="Lato"/>
              <a:cs typeface="Lato"/>
              <a:sym typeface="Lato"/>
            </a:endParaRPr>
          </a:p>
        </p:txBody>
      </p:sp>
      <p:pic>
        <p:nvPicPr>
          <p:cNvPr id="656" name="Google Shape;656;p59"/>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657" name="Google Shape;657;p59"/>
          <p:cNvPicPr preferRelativeResize="0"/>
          <p:nvPr/>
        </p:nvPicPr>
        <p:blipFill>
          <a:blip r:embed="rId4">
            <a:alphaModFix amt="41000"/>
          </a:blip>
          <a:stretch>
            <a:fillRect/>
          </a:stretch>
        </p:blipFill>
        <p:spPr>
          <a:xfrm>
            <a:off x="869850" y="1668050"/>
            <a:ext cx="659251" cy="659251"/>
          </a:xfrm>
          <a:prstGeom prst="rect">
            <a:avLst/>
          </a:prstGeom>
          <a:noFill/>
          <a:ln>
            <a:noFill/>
          </a:ln>
        </p:spPr>
      </p:pic>
      <p:pic>
        <p:nvPicPr>
          <p:cNvPr id="658" name="Google Shape;658;p59"/>
          <p:cNvPicPr preferRelativeResize="0"/>
          <p:nvPr/>
        </p:nvPicPr>
        <p:blipFill>
          <a:blip r:embed="rId5">
            <a:alphaModFix/>
          </a:blip>
          <a:stretch>
            <a:fillRect/>
          </a:stretch>
        </p:blipFill>
        <p:spPr>
          <a:xfrm>
            <a:off x="5285250" y="2259300"/>
            <a:ext cx="3490850" cy="2695149"/>
          </a:xfrm>
          <a:prstGeom prst="rect">
            <a:avLst/>
          </a:prstGeom>
          <a:noFill/>
          <a:ln>
            <a:noFill/>
          </a:ln>
        </p:spPr>
      </p:pic>
      <p:sp>
        <p:nvSpPr>
          <p:cNvPr id="659" name="Google Shape;659;p59"/>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Value Propositions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60"/>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665" name="Google Shape;665;p60"/>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Platform Consolidation</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Fewer Manual Inputs and 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Better Visualization of detachment’s readiness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Non-job specific tracking</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Streamlined user interfaces and user interactions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Excel Tool</a:t>
            </a:r>
            <a:endParaRPr sz="1000">
              <a:solidFill>
                <a:srgbClr val="677480"/>
              </a:solidFill>
              <a:latin typeface="Times New Roman"/>
              <a:ea typeface="Times New Roman"/>
              <a:cs typeface="Times New Roman"/>
              <a:sym typeface="Times New Roman"/>
            </a:endParaRPr>
          </a:p>
        </p:txBody>
      </p:sp>
      <p:sp>
        <p:nvSpPr>
          <p:cNvPr id="666" name="Google Shape;666;p60"/>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667" name="Google Shape;667;p60"/>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668" name="Google Shape;668;p60"/>
          <p:cNvSpPr txBox="1"/>
          <p:nvPr/>
        </p:nvSpPr>
        <p:spPr>
          <a:xfrm>
            <a:off x="431350" y="3563425"/>
            <a:ext cx="3969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Fixed</a:t>
            </a:r>
            <a:r>
              <a:rPr b="1" lang="en" sz="1000">
                <a:solidFill>
                  <a:schemeClr val="dk1"/>
                </a:solidFill>
                <a:latin typeface="Times New Roman"/>
                <a:ea typeface="Times New Roman"/>
                <a:cs typeface="Times New Roman"/>
                <a:sym typeface="Times New Roman"/>
              </a:rPr>
              <a:t>: Excel Training, Complex App Development, Data Migration Fee</a:t>
            </a:r>
            <a:endParaRPr b="1"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Monthly</a:t>
            </a:r>
            <a:r>
              <a:rPr b="1" lang="en" sz="1000">
                <a:solidFill>
                  <a:schemeClr val="dk1"/>
                </a:solidFill>
                <a:latin typeface="Times New Roman"/>
                <a:ea typeface="Times New Roman"/>
                <a:cs typeface="Times New Roman"/>
                <a:sym typeface="Times New Roman"/>
              </a:rPr>
              <a:t>: Monthly Seat Fee/Contract Fee, Cloud Hosting, IT?Maintenance Workers, Recurring Security Checks</a:t>
            </a:r>
            <a:endParaRPr b="1"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Total: </a:t>
            </a:r>
            <a:r>
              <a:rPr b="1" lang="en" sz="1000">
                <a:solidFill>
                  <a:schemeClr val="dk1"/>
                </a:solidFill>
                <a:latin typeface="Times New Roman"/>
                <a:ea typeface="Times New Roman"/>
                <a:cs typeface="Times New Roman"/>
                <a:sym typeface="Times New Roman"/>
              </a:rPr>
              <a:t>$683,400 Initial Fees + $565,400/month</a:t>
            </a:r>
            <a:endParaRPr b="1" sz="1000">
              <a:solidFill>
                <a:schemeClr val="dk1"/>
              </a:solidFill>
              <a:latin typeface="Times New Roman"/>
              <a:ea typeface="Times New Roman"/>
              <a:cs typeface="Times New Roman"/>
              <a:sym typeface="Times New Roman"/>
            </a:endParaRPr>
          </a:p>
        </p:txBody>
      </p:sp>
      <p:sp>
        <p:nvSpPr>
          <p:cNvPr id="669" name="Google Shape;669;p60"/>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670" name="Google Shape;670;p60"/>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671" name="Google Shape;671;p60"/>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672" name="Google Shape;672;p60"/>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673" name="Google Shape;673;p60"/>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674" name="Google Shape;674;p60"/>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675" name="Google Shape;675;p60"/>
          <p:cNvSpPr/>
          <p:nvPr/>
        </p:nvSpPr>
        <p:spPr>
          <a:xfrm>
            <a:off x="381600" y="3427825"/>
            <a:ext cx="4190400" cy="1089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76" name="Google Shape;676;p60"/>
          <p:cNvSpPr/>
          <p:nvPr/>
        </p:nvSpPr>
        <p:spPr>
          <a:xfrm>
            <a:off x="4038100" y="157750"/>
            <a:ext cx="4851300" cy="4819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60"/>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678" name="Google Shape;678;p60"/>
          <p:cNvPicPr preferRelativeResize="0"/>
          <p:nvPr/>
        </p:nvPicPr>
        <p:blipFill>
          <a:blip r:embed="rId4">
            <a:alphaModFix amt="41000"/>
          </a:blip>
          <a:stretch>
            <a:fillRect/>
          </a:stretch>
        </p:blipFill>
        <p:spPr>
          <a:xfrm>
            <a:off x="869850" y="1668050"/>
            <a:ext cx="659251" cy="659251"/>
          </a:xfrm>
          <a:prstGeom prst="rect">
            <a:avLst/>
          </a:prstGeom>
          <a:noFill/>
          <a:ln>
            <a:noFill/>
          </a:ln>
        </p:spPr>
      </p:pic>
      <p:graphicFrame>
        <p:nvGraphicFramePr>
          <p:cNvPr id="679" name="Google Shape;679;p60"/>
          <p:cNvGraphicFramePr/>
          <p:nvPr/>
        </p:nvGraphicFramePr>
        <p:xfrm>
          <a:off x="4076525" y="157740"/>
          <a:ext cx="3000000" cy="3000000"/>
        </p:xfrm>
        <a:graphic>
          <a:graphicData uri="http://schemas.openxmlformats.org/drawingml/2006/table">
            <a:tbl>
              <a:tblPr>
                <a:noFill/>
                <a:tableStyleId>{690001E5-C0EC-4212-A952-D00BB0FCE436}</a:tableStyleId>
              </a:tblPr>
              <a:tblGrid>
                <a:gridCol w="1714825"/>
                <a:gridCol w="1529800"/>
                <a:gridCol w="1529800"/>
              </a:tblGrid>
              <a:tr h="481850">
                <a:tc>
                  <a:txBody>
                    <a:bodyPr/>
                    <a:lstStyle/>
                    <a:p>
                      <a:pPr indent="0" lvl="0" marL="0" rtl="0" algn="l">
                        <a:spcBef>
                          <a:spcPts val="0"/>
                        </a:spcBef>
                        <a:spcAft>
                          <a:spcPts val="0"/>
                        </a:spcAft>
                        <a:buNone/>
                      </a:pPr>
                      <a:r>
                        <a:rPr lang="en" u="sng"/>
                        <a:t>Addressable Market</a:t>
                      </a:r>
                      <a:endParaRPr u="sng"/>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u="sng"/>
                        <a:t>Main beneficiary size</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u="sng"/>
                        <a:t>Likelihood of sharing addressable problems</a:t>
                      </a:r>
                      <a:endParaRPr u="sng"/>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481850">
                <a:tc>
                  <a:txBody>
                    <a:bodyPr/>
                    <a:lstStyle/>
                    <a:p>
                      <a:pPr indent="0" lvl="0" marL="0" rtl="0" algn="l">
                        <a:spcBef>
                          <a:spcPts val="0"/>
                        </a:spcBef>
                        <a:spcAft>
                          <a:spcPts val="0"/>
                        </a:spcAft>
                        <a:buNone/>
                      </a:pPr>
                      <a:r>
                        <a:rPr lang="en"/>
                        <a:t>MSGT Santos</a:t>
                      </a:r>
                      <a:r>
                        <a:rPr lang="en"/>
                        <a:t>’s detachment</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UTMs in the unit</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High</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481850">
                <a:tc>
                  <a:txBody>
                    <a:bodyPr/>
                    <a:lstStyle/>
                    <a:p>
                      <a:pPr indent="0" lvl="0" marL="0" rtl="0" algn="l">
                        <a:spcBef>
                          <a:spcPts val="0"/>
                        </a:spcBef>
                        <a:spcAft>
                          <a:spcPts val="0"/>
                        </a:spcAft>
                        <a:buNone/>
                      </a:pPr>
                      <a:r>
                        <a:rPr lang="en"/>
                        <a:t>Cross-enterprise ANG CBRN</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17 units, 1+ UTM per unit</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High/Medium</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481850">
                <a:tc>
                  <a:txBody>
                    <a:bodyPr/>
                    <a:lstStyle/>
                    <a:p>
                      <a:pPr indent="0" lvl="0" marL="0" rtl="0" algn="l">
                        <a:spcBef>
                          <a:spcPts val="0"/>
                        </a:spcBef>
                        <a:spcAft>
                          <a:spcPts val="0"/>
                        </a:spcAft>
                        <a:buNone/>
                      </a:pPr>
                      <a:r>
                        <a:rPr lang="en"/>
                        <a:t>ANG Medical Groups</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Unknown</a:t>
                      </a:r>
                      <a:r>
                        <a:rPr lang="en"/>
                        <a:t>, &lt;</a:t>
                      </a:r>
                      <a:r>
                        <a:rPr lang="en"/>
                        <a:t>668 units (1+ UTM/unit)</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Medium</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481850">
                <a:tc>
                  <a:txBody>
                    <a:bodyPr/>
                    <a:lstStyle/>
                    <a:p>
                      <a:pPr indent="0" lvl="0" marL="0" rtl="0" algn="l">
                        <a:spcBef>
                          <a:spcPts val="0"/>
                        </a:spcBef>
                        <a:spcAft>
                          <a:spcPts val="0"/>
                        </a:spcAft>
                        <a:buNone/>
                      </a:pPr>
                      <a:r>
                        <a:rPr lang="en"/>
                        <a:t>ANG all units</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 668 units: 89 flying, 579 support, (1+ UTM/unit)</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Medium</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481850">
                <a:tc>
                  <a:txBody>
                    <a:bodyPr/>
                    <a:lstStyle/>
                    <a:p>
                      <a:pPr indent="0" lvl="0" marL="0" rtl="0" algn="l">
                        <a:spcBef>
                          <a:spcPts val="0"/>
                        </a:spcBef>
                        <a:spcAft>
                          <a:spcPts val="0"/>
                        </a:spcAft>
                        <a:buNone/>
                      </a:pPr>
                      <a:r>
                        <a:rPr lang="en"/>
                        <a:t>Air Force Full-time and ANG all units</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10 MAJCOM + ANG</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a:t>Very Low</a:t>
                      </a:r>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
        <p:nvSpPr>
          <p:cNvPr id="680" name="Google Shape;680;p60"/>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Market Size</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61"/>
          <p:cNvPicPr preferRelativeResize="0"/>
          <p:nvPr/>
        </p:nvPicPr>
        <p:blipFill rotWithShape="1">
          <a:blip r:embed="rId3">
            <a:alphaModFix amt="21000"/>
          </a:blip>
          <a:srcRect b="0" l="0" r="4104" t="0"/>
          <a:stretch/>
        </p:blipFill>
        <p:spPr>
          <a:xfrm>
            <a:off x="0" y="0"/>
            <a:ext cx="9144001" cy="5143500"/>
          </a:xfrm>
          <a:prstGeom prst="rect">
            <a:avLst/>
          </a:prstGeom>
          <a:noFill/>
          <a:ln>
            <a:noFill/>
          </a:ln>
          <a:effectLst>
            <a:outerShdw blurRad="57150" rotWithShape="0" algn="bl" dir="5400000" dist="19050">
              <a:srgbClr val="000000">
                <a:alpha val="50000"/>
              </a:srgbClr>
            </a:outerShdw>
          </a:effectLst>
        </p:spPr>
      </p:pic>
      <p:sp>
        <p:nvSpPr>
          <p:cNvPr id="686" name="Google Shape;686;p61"/>
          <p:cNvSpPr txBox="1"/>
          <p:nvPr/>
        </p:nvSpPr>
        <p:spPr>
          <a:xfrm>
            <a:off x="3754050" y="850250"/>
            <a:ext cx="163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Platform Consolidation</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Fewer Manual Inputs and 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Better Visualization of detachment’s readiness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Non-job specific tracking</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Streamlined user interfaces and user interactions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Excel Tool</a:t>
            </a:r>
            <a:endParaRPr sz="1000">
              <a:solidFill>
                <a:srgbClr val="677480"/>
              </a:solidFill>
              <a:latin typeface="Times New Roman"/>
              <a:ea typeface="Times New Roman"/>
              <a:cs typeface="Times New Roman"/>
              <a:sym typeface="Times New Roman"/>
            </a:endParaRPr>
          </a:p>
        </p:txBody>
      </p:sp>
      <p:sp>
        <p:nvSpPr>
          <p:cNvPr id="687" name="Google Shape;687;p61"/>
          <p:cNvSpPr txBox="1"/>
          <p:nvPr/>
        </p:nvSpPr>
        <p:spPr>
          <a:xfrm>
            <a:off x="4572000" y="3578875"/>
            <a:ext cx="409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Reduction of time to upload training into a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Positive feedback</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automation than current system</a:t>
            </a:r>
            <a:endParaRPr sz="12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677480"/>
                </a:solidFill>
                <a:latin typeface="Times New Roman"/>
                <a:ea typeface="Times New Roman"/>
                <a:cs typeface="Times New Roman"/>
                <a:sym typeface="Times New Roman"/>
              </a:rPr>
              <a:t>More efficient way of collecting servicemen's completion</a:t>
            </a:r>
            <a:endParaRPr sz="1200">
              <a:solidFill>
                <a:srgbClr val="677480"/>
              </a:solidFill>
              <a:latin typeface="Times New Roman"/>
              <a:ea typeface="Times New Roman"/>
              <a:cs typeface="Times New Roman"/>
              <a:sym typeface="Times New Roman"/>
            </a:endParaRPr>
          </a:p>
        </p:txBody>
      </p:sp>
      <p:sp>
        <p:nvSpPr>
          <p:cNvPr id="688" name="Google Shape;688;p61"/>
          <p:cNvSpPr txBox="1"/>
          <p:nvPr/>
        </p:nvSpPr>
        <p:spPr>
          <a:xfrm>
            <a:off x="7191050" y="761475"/>
            <a:ext cx="163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Primary: </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MSgt Santos (Sponsor)</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 for a CERFP unit (ex. MSgt Morris)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Secondary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Unit training managers whose unit’s AFSC’s do not exist on the current training platforms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Airmen</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Upcoming UTMs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Deployment Monitors/Commanders/Higher Ups</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Tertiary</a:t>
            </a:r>
            <a:r>
              <a:rPr lang="en" sz="900">
                <a:solidFill>
                  <a:srgbClr val="677480"/>
                </a:solidFill>
                <a:latin typeface="Times New Roman"/>
                <a:ea typeface="Times New Roman"/>
                <a:cs typeface="Times New Roman"/>
                <a:sym typeface="Times New Roman"/>
              </a:rPr>
              <a:t>:</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Air Force UTM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u="sng">
                <a:solidFill>
                  <a:srgbClr val="677480"/>
                </a:solidFill>
                <a:latin typeface="Times New Roman"/>
                <a:ea typeface="Times New Roman"/>
                <a:cs typeface="Times New Roman"/>
                <a:sym typeface="Times New Roman"/>
              </a:rPr>
              <a:t>Beyond:</a:t>
            </a:r>
            <a:endParaRPr sz="900" u="sng">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900">
                <a:solidFill>
                  <a:srgbClr val="677480"/>
                </a:solidFill>
                <a:latin typeface="Times New Roman"/>
                <a:ea typeface="Times New Roman"/>
                <a:cs typeface="Times New Roman"/>
                <a:sym typeface="Times New Roman"/>
              </a:rPr>
              <a:t>Any Companies that may use an HR system</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rgbClr val="677480"/>
              </a:solidFill>
              <a:latin typeface="Times New Roman"/>
              <a:ea typeface="Times New Roman"/>
              <a:cs typeface="Times New Roman"/>
              <a:sym typeface="Times New Roman"/>
            </a:endParaRPr>
          </a:p>
        </p:txBody>
      </p:sp>
      <p:sp>
        <p:nvSpPr>
          <p:cNvPr id="689" name="Google Shape;689;p61"/>
          <p:cNvSpPr txBox="1"/>
          <p:nvPr/>
        </p:nvSpPr>
        <p:spPr>
          <a:xfrm>
            <a:off x="431350" y="3563425"/>
            <a:ext cx="3969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Fixed</a:t>
            </a:r>
            <a:r>
              <a:rPr b="1" lang="en" sz="1000">
                <a:solidFill>
                  <a:schemeClr val="dk1"/>
                </a:solidFill>
                <a:latin typeface="Times New Roman"/>
                <a:ea typeface="Times New Roman"/>
                <a:cs typeface="Times New Roman"/>
                <a:sym typeface="Times New Roman"/>
              </a:rPr>
              <a:t>: Excel Training, Complex App Development, Data Migration Fee</a:t>
            </a:r>
            <a:endParaRPr b="1"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Monthly</a:t>
            </a:r>
            <a:r>
              <a:rPr b="1" lang="en" sz="1000">
                <a:solidFill>
                  <a:schemeClr val="dk1"/>
                </a:solidFill>
                <a:latin typeface="Times New Roman"/>
                <a:ea typeface="Times New Roman"/>
                <a:cs typeface="Times New Roman"/>
                <a:sym typeface="Times New Roman"/>
              </a:rPr>
              <a:t>: Monthly Seat Fee/Contract Fee, Cloud Hosting, IT?Maintenance Workers, Recurring Security Checks</a:t>
            </a:r>
            <a:endParaRPr b="1"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000" u="sng">
                <a:solidFill>
                  <a:schemeClr val="dk1"/>
                </a:solidFill>
                <a:latin typeface="Times New Roman"/>
                <a:ea typeface="Times New Roman"/>
                <a:cs typeface="Times New Roman"/>
                <a:sym typeface="Times New Roman"/>
              </a:rPr>
              <a:t>Total: </a:t>
            </a:r>
            <a:r>
              <a:rPr b="1" lang="en" sz="1000">
                <a:solidFill>
                  <a:schemeClr val="dk1"/>
                </a:solidFill>
                <a:latin typeface="Times New Roman"/>
                <a:ea typeface="Times New Roman"/>
                <a:cs typeface="Times New Roman"/>
                <a:sym typeface="Times New Roman"/>
              </a:rPr>
              <a:t>$683,400 Initial Fees + $565,400/month</a:t>
            </a:r>
            <a:endParaRPr b="1" sz="1000">
              <a:solidFill>
                <a:schemeClr val="dk1"/>
              </a:solidFill>
              <a:latin typeface="Times New Roman"/>
              <a:ea typeface="Times New Roman"/>
              <a:cs typeface="Times New Roman"/>
              <a:sym typeface="Times New Roman"/>
            </a:endParaRPr>
          </a:p>
        </p:txBody>
      </p:sp>
      <p:sp>
        <p:nvSpPr>
          <p:cNvPr id="690" name="Google Shape;690;p61"/>
          <p:cNvSpPr txBox="1"/>
          <p:nvPr/>
        </p:nvSpPr>
        <p:spPr>
          <a:xfrm>
            <a:off x="5466250" y="799525"/>
            <a:ext cx="159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UTM Level Solutions</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 </a:t>
            </a:r>
            <a:endParaRPr sz="1000">
              <a:solidFill>
                <a:srgbClr val="677480"/>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677480"/>
                </a:solidFill>
                <a:latin typeface="Times New Roman"/>
                <a:ea typeface="Times New Roman"/>
                <a:cs typeface="Times New Roman"/>
                <a:sym typeface="Times New Roman"/>
              </a:rPr>
              <a:t>End-to-end solutions: Unit Commander, NGB Level Approval, Joint-Base (Communications squadron) approval</a:t>
            </a:r>
            <a:endParaRPr sz="1000">
              <a:solidFill>
                <a:srgbClr val="677480"/>
              </a:solidFill>
              <a:latin typeface="Times New Roman"/>
              <a:ea typeface="Times New Roman"/>
              <a:cs typeface="Times New Roman"/>
              <a:sym typeface="Times New Roman"/>
            </a:endParaRPr>
          </a:p>
        </p:txBody>
      </p:sp>
      <p:pic>
        <p:nvPicPr>
          <p:cNvPr id="691" name="Google Shape;691;p61"/>
          <p:cNvPicPr preferRelativeResize="0"/>
          <p:nvPr/>
        </p:nvPicPr>
        <p:blipFill>
          <a:blip r:embed="rId4">
            <a:alphaModFix amt="41000"/>
          </a:blip>
          <a:stretch>
            <a:fillRect/>
          </a:stretch>
        </p:blipFill>
        <p:spPr>
          <a:xfrm>
            <a:off x="2520825" y="1025300"/>
            <a:ext cx="659251" cy="659251"/>
          </a:xfrm>
          <a:prstGeom prst="rect">
            <a:avLst/>
          </a:prstGeom>
          <a:noFill/>
          <a:ln>
            <a:noFill/>
          </a:ln>
        </p:spPr>
      </p:pic>
      <p:sp>
        <p:nvSpPr>
          <p:cNvPr id="692" name="Google Shape;692;p61"/>
          <p:cNvSpPr txBox="1"/>
          <p:nvPr/>
        </p:nvSpPr>
        <p:spPr>
          <a:xfrm>
            <a:off x="5466250" y="165400"/>
            <a:ext cx="216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Team Tracking Sidewinders</a:t>
            </a:r>
            <a:endParaRPr sz="1100"/>
          </a:p>
        </p:txBody>
      </p:sp>
      <p:sp>
        <p:nvSpPr>
          <p:cNvPr id="693" name="Google Shape;693;p61"/>
          <p:cNvSpPr txBox="1"/>
          <p:nvPr/>
        </p:nvSpPr>
        <p:spPr>
          <a:xfrm>
            <a:off x="8231000" y="157750"/>
            <a:ext cx="5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Final</a:t>
            </a:r>
            <a:endParaRPr sz="800"/>
          </a:p>
        </p:txBody>
      </p:sp>
      <p:sp>
        <p:nvSpPr>
          <p:cNvPr id="694" name="Google Shape;694;p61"/>
          <p:cNvSpPr txBox="1"/>
          <p:nvPr/>
        </p:nvSpPr>
        <p:spPr>
          <a:xfrm>
            <a:off x="7406650" y="180850"/>
            <a:ext cx="887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06 Dec 2022</a:t>
            </a:r>
            <a:endParaRPr sz="700"/>
          </a:p>
        </p:txBody>
      </p:sp>
      <p:sp>
        <p:nvSpPr>
          <p:cNvPr id="695" name="Google Shape;695;p61"/>
          <p:cNvSpPr txBox="1"/>
          <p:nvPr/>
        </p:nvSpPr>
        <p:spPr>
          <a:xfrm>
            <a:off x="3754050" y="180850"/>
            <a:ext cx="163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Refer to presentation slides</a:t>
            </a:r>
            <a:endParaRPr sz="900"/>
          </a:p>
        </p:txBody>
      </p:sp>
      <p:sp>
        <p:nvSpPr>
          <p:cNvPr id="696" name="Google Shape;696;p61"/>
          <p:cNvSpPr/>
          <p:nvPr/>
        </p:nvSpPr>
        <p:spPr>
          <a:xfrm>
            <a:off x="381600" y="3427825"/>
            <a:ext cx="4190400" cy="1089900"/>
          </a:xfrm>
          <a:prstGeom prst="rect">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97" name="Google Shape;697;p61"/>
          <p:cNvSpPr/>
          <p:nvPr/>
        </p:nvSpPr>
        <p:spPr>
          <a:xfrm>
            <a:off x="4098800" y="0"/>
            <a:ext cx="5045100" cy="5098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61"/>
          <p:cNvPicPr preferRelativeResize="0"/>
          <p:nvPr/>
        </p:nvPicPr>
        <p:blipFill>
          <a:blip r:embed="rId4">
            <a:alphaModFix amt="41000"/>
          </a:blip>
          <a:stretch>
            <a:fillRect/>
          </a:stretch>
        </p:blipFill>
        <p:spPr>
          <a:xfrm>
            <a:off x="2520825" y="2332838"/>
            <a:ext cx="659251" cy="659251"/>
          </a:xfrm>
          <a:prstGeom prst="rect">
            <a:avLst/>
          </a:prstGeom>
          <a:noFill/>
          <a:ln>
            <a:noFill/>
          </a:ln>
        </p:spPr>
      </p:pic>
      <p:pic>
        <p:nvPicPr>
          <p:cNvPr id="699" name="Google Shape;699;p61"/>
          <p:cNvPicPr preferRelativeResize="0"/>
          <p:nvPr/>
        </p:nvPicPr>
        <p:blipFill>
          <a:blip r:embed="rId4">
            <a:alphaModFix amt="41000"/>
          </a:blip>
          <a:stretch>
            <a:fillRect/>
          </a:stretch>
        </p:blipFill>
        <p:spPr>
          <a:xfrm>
            <a:off x="869850" y="1668050"/>
            <a:ext cx="659251" cy="659251"/>
          </a:xfrm>
          <a:prstGeom prst="rect">
            <a:avLst/>
          </a:prstGeom>
          <a:noFill/>
          <a:ln>
            <a:noFill/>
          </a:ln>
        </p:spPr>
      </p:pic>
      <p:graphicFrame>
        <p:nvGraphicFramePr>
          <p:cNvPr id="700" name="Google Shape;700;p61"/>
          <p:cNvGraphicFramePr/>
          <p:nvPr/>
        </p:nvGraphicFramePr>
        <p:xfrm>
          <a:off x="4171788" y="8"/>
          <a:ext cx="3000000" cy="3000000"/>
        </p:xfrm>
        <a:graphic>
          <a:graphicData uri="http://schemas.openxmlformats.org/drawingml/2006/table">
            <a:tbl>
              <a:tblPr>
                <a:noFill/>
                <a:tableStyleId>{690001E5-C0EC-4212-A952-D00BB0FCE436}</a:tableStyleId>
              </a:tblPr>
              <a:tblGrid>
                <a:gridCol w="1689125"/>
                <a:gridCol w="1747725"/>
                <a:gridCol w="1438400"/>
              </a:tblGrid>
              <a:tr h="335025">
                <a:tc>
                  <a:txBody>
                    <a:bodyPr/>
                    <a:lstStyle/>
                    <a:p>
                      <a:pPr indent="0" lvl="0" marL="0" rtl="0" algn="l">
                        <a:spcBef>
                          <a:spcPts val="0"/>
                        </a:spcBef>
                        <a:spcAft>
                          <a:spcPts val="0"/>
                        </a:spcAft>
                        <a:buNone/>
                      </a:pPr>
                      <a:r>
                        <a:rPr b="1" lang="en" sz="1100"/>
                        <a:t>FIXED</a:t>
                      </a:r>
                      <a:endParaRPr b="1"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u="sng"/>
                        <a:t>Cost</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u="sng"/>
                        <a:t>Total Cost</a:t>
                      </a:r>
                      <a:endParaRPr sz="1100" u="sng"/>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514775">
                <a:tc>
                  <a:txBody>
                    <a:bodyPr/>
                    <a:lstStyle/>
                    <a:p>
                      <a:pPr indent="0" lvl="0" marL="0" rtl="0" algn="l">
                        <a:spcBef>
                          <a:spcPts val="0"/>
                        </a:spcBef>
                        <a:spcAft>
                          <a:spcPts val="0"/>
                        </a:spcAft>
                        <a:buNone/>
                      </a:pPr>
                      <a:r>
                        <a:rPr lang="en" sz="1100"/>
                        <a:t>Excel Training</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$50 Per Course</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000"/>
                        <a:t>One Time $33,400</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515425">
                <a:tc>
                  <a:txBody>
                    <a:bodyPr/>
                    <a:lstStyle/>
                    <a:p>
                      <a:pPr indent="0" lvl="0" marL="0" rtl="0" algn="l">
                        <a:spcBef>
                          <a:spcPts val="0"/>
                        </a:spcBef>
                        <a:spcAft>
                          <a:spcPts val="0"/>
                        </a:spcAft>
                        <a:buNone/>
                      </a:pPr>
                      <a:r>
                        <a:rPr lang="en" sz="1100"/>
                        <a:t>Complex App Development</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Starts at $150,000</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One Time $150,000</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515425">
                <a:tc>
                  <a:txBody>
                    <a:bodyPr/>
                    <a:lstStyle/>
                    <a:p>
                      <a:pPr indent="0" lvl="0" marL="0" rtl="0" algn="l">
                        <a:spcBef>
                          <a:spcPts val="0"/>
                        </a:spcBef>
                        <a:spcAft>
                          <a:spcPts val="0"/>
                        </a:spcAft>
                        <a:buNone/>
                      </a:pPr>
                      <a:r>
                        <a:rPr lang="en" sz="1100"/>
                        <a:t>Data Migration Fee</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t>Bigger Workloads can be $500,000</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38100">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One Time $500,000</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38100">
                      <a:solidFill>
                        <a:srgbClr val="222222"/>
                      </a:solidFill>
                      <a:prstDash val="solid"/>
                      <a:round/>
                      <a:headEnd len="sm" w="sm" type="none"/>
                      <a:tailEnd len="sm" w="sm" type="none"/>
                    </a:lnB>
                  </a:tcPr>
                </a:tc>
              </a:tr>
              <a:tr h="335025">
                <a:tc>
                  <a:txBody>
                    <a:bodyPr/>
                    <a:lstStyle/>
                    <a:p>
                      <a:pPr indent="0" lvl="0" marL="0" rtl="0" algn="l">
                        <a:spcBef>
                          <a:spcPts val="0"/>
                        </a:spcBef>
                        <a:spcAft>
                          <a:spcPts val="0"/>
                        </a:spcAft>
                        <a:buNone/>
                      </a:pPr>
                      <a:r>
                        <a:rPr b="1" lang="en" sz="1100"/>
                        <a:t>MONTHLY</a:t>
                      </a:r>
                      <a:endParaRPr b="1"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38100">
                      <a:solidFill>
                        <a:schemeClr val="dk1"/>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38100">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38100">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682950">
                <a:tc>
                  <a:txBody>
                    <a:bodyPr/>
                    <a:lstStyle/>
                    <a:p>
                      <a:pPr indent="0" lvl="0" marL="0" rtl="0" algn="l">
                        <a:spcBef>
                          <a:spcPts val="0"/>
                        </a:spcBef>
                        <a:spcAft>
                          <a:spcPts val="0"/>
                        </a:spcAft>
                        <a:buNone/>
                      </a:pPr>
                      <a:r>
                        <a:rPr lang="en" sz="1100"/>
                        <a:t>Monthly Seat Fee/Contract Fee</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$4 per User(</a:t>
                      </a:r>
                      <a:r>
                        <a:rPr lang="en" sz="1000"/>
                        <a:t>107,414 NG airmen)</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~$430,000 / Month</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749950">
                <a:tc>
                  <a:txBody>
                    <a:bodyPr/>
                    <a:lstStyle/>
                    <a:p>
                      <a:pPr indent="0" lvl="0" marL="0" rtl="0" algn="l">
                        <a:spcBef>
                          <a:spcPts val="0"/>
                        </a:spcBef>
                        <a:spcAft>
                          <a:spcPts val="0"/>
                        </a:spcAft>
                        <a:buNone/>
                      </a:pPr>
                      <a:r>
                        <a:rPr lang="en" sz="1100"/>
                        <a:t>Cloud Hosting</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Larger platforms start at $9,455 a Month</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t> ~$10,000/Month</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876225">
                <a:tc>
                  <a:txBody>
                    <a:bodyPr/>
                    <a:lstStyle/>
                    <a:p>
                      <a:pPr indent="0" lvl="0" marL="0" rtl="0" algn="l">
                        <a:spcBef>
                          <a:spcPts val="0"/>
                        </a:spcBef>
                        <a:spcAft>
                          <a:spcPts val="0"/>
                        </a:spcAft>
                        <a:buNone/>
                      </a:pPr>
                      <a:r>
                        <a:rPr lang="en" sz="1100"/>
                        <a:t>IT/Maintenance Workers</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Based off 1 IT Manager + 2 JR IT</a:t>
                      </a:r>
                      <a:endParaRPr sz="1100"/>
                    </a:p>
                    <a:p>
                      <a:pPr indent="0" lvl="0" marL="0" rtl="0" algn="l">
                        <a:spcBef>
                          <a:spcPts val="0"/>
                        </a:spcBef>
                        <a:spcAft>
                          <a:spcPts val="0"/>
                        </a:spcAft>
                        <a:buNone/>
                      </a:pPr>
                      <a:r>
                        <a:rPr lang="en" sz="1100"/>
                        <a:t>Needed Per 125 Person</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~$125,000 / Month</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515425">
                <a:tc>
                  <a:txBody>
                    <a:bodyPr/>
                    <a:lstStyle/>
                    <a:p>
                      <a:pPr indent="0" lvl="0" marL="0" rtl="0" algn="l">
                        <a:spcBef>
                          <a:spcPts val="0"/>
                        </a:spcBef>
                        <a:spcAft>
                          <a:spcPts val="0"/>
                        </a:spcAft>
                        <a:buNone/>
                      </a:pPr>
                      <a:r>
                        <a:rPr lang="en" sz="1100"/>
                        <a:t>Recurring Security Checks</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$400 a Month </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en" sz="1100"/>
                        <a:t>~$400 a Month </a:t>
                      </a:r>
                      <a:endParaRPr sz="1100"/>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bl>
          </a:graphicData>
        </a:graphic>
      </p:graphicFrame>
      <p:sp>
        <p:nvSpPr>
          <p:cNvPr id="701" name="Google Shape;701;p61"/>
          <p:cNvSpPr/>
          <p:nvPr/>
        </p:nvSpPr>
        <p:spPr>
          <a:xfrm>
            <a:off x="457425" y="1123101"/>
            <a:ext cx="3641382" cy="2245590"/>
          </a:xfrm>
          <a:prstGeom prst="irregularSeal1">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1"/>
          <p:cNvSpPr txBox="1"/>
          <p:nvPr/>
        </p:nvSpPr>
        <p:spPr>
          <a:xfrm>
            <a:off x="277500" y="1938100"/>
            <a:ext cx="389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solidFill>
                  <a:schemeClr val="dk1"/>
                </a:solidFill>
                <a:latin typeface="Lato"/>
                <a:ea typeface="Lato"/>
                <a:cs typeface="Lato"/>
                <a:sym typeface="Lato"/>
              </a:rPr>
              <a:t>$683,400/</a:t>
            </a:r>
            <a:r>
              <a:rPr b="1" i="1" lang="en">
                <a:solidFill>
                  <a:schemeClr val="dk1"/>
                </a:solidFill>
                <a:latin typeface="Lato"/>
                <a:ea typeface="Lato"/>
                <a:cs typeface="Lato"/>
                <a:sym typeface="Lato"/>
              </a:rPr>
              <a:t> + $565,400/Month</a:t>
            </a:r>
            <a:endParaRPr b="1">
              <a:solidFill>
                <a:schemeClr val="dk1"/>
              </a:solidFill>
              <a:latin typeface="Lato"/>
              <a:ea typeface="Lato"/>
              <a:cs typeface="Lato"/>
              <a:sym typeface="Lato"/>
            </a:endParaRPr>
          </a:p>
        </p:txBody>
      </p:sp>
      <p:sp>
        <p:nvSpPr>
          <p:cNvPr id="703" name="Google Shape;703;p61"/>
          <p:cNvSpPr/>
          <p:nvPr/>
        </p:nvSpPr>
        <p:spPr>
          <a:xfrm>
            <a:off x="339350" y="114925"/>
            <a:ext cx="3338400" cy="35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Mission Budget/Cost</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7" name="Shape 707"/>
        <p:cNvGrpSpPr/>
        <p:nvPr/>
      </p:nvGrpSpPr>
      <p:grpSpPr>
        <a:xfrm>
          <a:off x="0" y="0"/>
          <a:ext cx="0" cy="0"/>
          <a:chOff x="0" y="0"/>
          <a:chExt cx="0" cy="0"/>
        </a:xfrm>
      </p:grpSpPr>
      <p:sp>
        <p:nvSpPr>
          <p:cNvPr id="708" name="Google Shape;708;p6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Solutions</a:t>
            </a:r>
            <a:endParaRPr b="1">
              <a:solidFill>
                <a:srgbClr val="222222"/>
              </a:solidFill>
            </a:endParaRPr>
          </a:p>
        </p:txBody>
      </p:sp>
      <p:pic>
        <p:nvPicPr>
          <p:cNvPr id="709" name="Google Shape;709;p62"/>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710" name="Google Shape;710;p62"/>
          <p:cNvPicPr preferRelativeResize="0"/>
          <p:nvPr/>
        </p:nvPicPr>
        <p:blipFill rotWithShape="1">
          <a:blip r:embed="rId4">
            <a:alphaModFix amt="11000"/>
          </a:blip>
          <a:srcRect b="-2329" l="0" r="0" t="2330"/>
          <a:stretch/>
        </p:blipFill>
        <p:spPr>
          <a:xfrm>
            <a:off x="1233675" y="843089"/>
            <a:ext cx="6683350" cy="5216750"/>
          </a:xfrm>
          <a:prstGeom prst="rect">
            <a:avLst/>
          </a:prstGeom>
          <a:noFill/>
          <a:ln>
            <a:noFill/>
          </a:ln>
        </p:spPr>
      </p:pic>
      <p:pic>
        <p:nvPicPr>
          <p:cNvPr id="711" name="Google Shape;711;p62"/>
          <p:cNvPicPr preferRelativeResize="0"/>
          <p:nvPr/>
        </p:nvPicPr>
        <p:blipFill>
          <a:blip r:embed="rId5">
            <a:alphaModFix/>
          </a:blip>
          <a:stretch>
            <a:fillRect/>
          </a:stretch>
        </p:blipFill>
        <p:spPr>
          <a:xfrm>
            <a:off x="7812613" y="-12"/>
            <a:ext cx="1247775" cy="1381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2" name="Shape 162"/>
        <p:cNvGrpSpPr/>
        <p:nvPr/>
      </p:nvGrpSpPr>
      <p:grpSpPr>
        <a:xfrm>
          <a:off x="0" y="0"/>
          <a:ext cx="0" cy="0"/>
          <a:chOff x="0" y="0"/>
          <a:chExt cx="0" cy="0"/>
        </a:xfrm>
      </p:grpSpPr>
      <p:pic>
        <p:nvPicPr>
          <p:cNvPr id="163" name="Google Shape;163;p27"/>
          <p:cNvPicPr preferRelativeResize="0"/>
          <p:nvPr/>
        </p:nvPicPr>
        <p:blipFill rotWithShape="1">
          <a:blip r:embed="rId3">
            <a:alphaModFix amt="7000"/>
          </a:blip>
          <a:srcRect b="-2329" l="0" r="0" t="2330"/>
          <a:stretch/>
        </p:blipFill>
        <p:spPr>
          <a:xfrm>
            <a:off x="1233675" y="843089"/>
            <a:ext cx="6683350" cy="5216750"/>
          </a:xfrm>
          <a:prstGeom prst="rect">
            <a:avLst/>
          </a:prstGeom>
          <a:noFill/>
          <a:ln>
            <a:noFill/>
          </a:ln>
        </p:spPr>
      </p:pic>
      <p:sp>
        <p:nvSpPr>
          <p:cNvPr id="164" name="Google Shape;164;p27"/>
          <p:cNvSpPr txBox="1"/>
          <p:nvPr>
            <p:ph type="ctrTitle"/>
          </p:nvPr>
        </p:nvSpPr>
        <p:spPr>
          <a:xfrm>
            <a:off x="1348750" y="66825"/>
            <a:ext cx="6760200" cy="8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22222"/>
                </a:solidFill>
              </a:rPr>
              <a:t>Team Members</a:t>
            </a:r>
            <a:endParaRPr b="1">
              <a:solidFill>
                <a:srgbClr val="222222"/>
              </a:solidFill>
            </a:endParaRPr>
          </a:p>
        </p:txBody>
      </p:sp>
      <p:sp>
        <p:nvSpPr>
          <p:cNvPr id="165" name="Google Shape;165;p27"/>
          <p:cNvSpPr txBox="1"/>
          <p:nvPr/>
        </p:nvSpPr>
        <p:spPr>
          <a:xfrm>
            <a:off x="104153" y="3424833"/>
            <a:ext cx="1512000" cy="1078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22222"/>
                </a:solidFill>
                <a:latin typeface="Lato"/>
                <a:ea typeface="Lato"/>
                <a:cs typeface="Lato"/>
                <a:sym typeface="Lato"/>
              </a:rPr>
              <a:t>Elis Diep</a:t>
            </a:r>
            <a:br>
              <a:rPr lang="en">
                <a:solidFill>
                  <a:srgbClr val="222222"/>
                </a:solidFill>
                <a:latin typeface="Lato"/>
                <a:ea typeface="Lato"/>
                <a:cs typeface="Lato"/>
                <a:sym typeface="Lato"/>
              </a:rPr>
            </a:br>
            <a:r>
              <a:rPr lang="en" sz="800">
                <a:solidFill>
                  <a:srgbClr val="222222"/>
                </a:solidFill>
                <a:latin typeface="Lato"/>
                <a:ea typeface="Lato"/>
                <a:cs typeface="Lato"/>
                <a:sym typeface="Lato"/>
              </a:rPr>
              <a:t>Project Manager</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900">
                <a:solidFill>
                  <a:srgbClr val="222222"/>
                </a:solidFill>
                <a:latin typeface="Lato"/>
                <a:ea typeface="Lato"/>
                <a:cs typeface="Lato"/>
                <a:sym typeface="Lato"/>
              </a:rPr>
              <a:t>Major: Computer Engineering</a:t>
            </a:r>
            <a:endParaRPr>
              <a:solidFill>
                <a:srgbClr val="222222"/>
              </a:solidFill>
              <a:latin typeface="Lato"/>
              <a:ea typeface="Lato"/>
              <a:cs typeface="Lato"/>
              <a:sym typeface="Lato"/>
            </a:endParaRPr>
          </a:p>
          <a:p>
            <a:pPr indent="0" lvl="0" marL="0" rtl="0" algn="ctr">
              <a:spcBef>
                <a:spcPts val="400"/>
              </a:spcBef>
              <a:spcAft>
                <a:spcPts val="400"/>
              </a:spcAft>
              <a:buNone/>
            </a:pPr>
            <a:r>
              <a:t/>
            </a:r>
            <a:endParaRPr>
              <a:latin typeface="Lato"/>
              <a:ea typeface="Lato"/>
              <a:cs typeface="Lato"/>
              <a:sym typeface="Lato"/>
            </a:endParaRPr>
          </a:p>
        </p:txBody>
      </p:sp>
      <p:pic>
        <p:nvPicPr>
          <p:cNvPr id="166" name="Google Shape;166;p27"/>
          <p:cNvPicPr preferRelativeResize="0"/>
          <p:nvPr/>
        </p:nvPicPr>
        <p:blipFill rotWithShape="1">
          <a:blip r:embed="rId4">
            <a:alphaModFix/>
          </a:blip>
          <a:srcRect b="18682" l="6837" r="6837" t="11475"/>
          <a:stretch/>
        </p:blipFill>
        <p:spPr>
          <a:xfrm>
            <a:off x="2027836" y="1722455"/>
            <a:ext cx="1451100" cy="1565400"/>
          </a:xfrm>
          <a:prstGeom prst="ellipse">
            <a:avLst/>
          </a:prstGeom>
          <a:noFill/>
          <a:ln>
            <a:noFill/>
          </a:ln>
        </p:spPr>
      </p:pic>
      <p:sp>
        <p:nvSpPr>
          <p:cNvPr id="167" name="Google Shape;167;p27"/>
          <p:cNvSpPr txBox="1"/>
          <p:nvPr/>
        </p:nvSpPr>
        <p:spPr>
          <a:xfrm>
            <a:off x="2032731" y="3424843"/>
            <a:ext cx="1451100" cy="77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22222"/>
                </a:solidFill>
                <a:latin typeface="Lato"/>
                <a:ea typeface="Lato"/>
                <a:cs typeface="Lato"/>
                <a:sym typeface="Lato"/>
              </a:rPr>
              <a:t>Patima Poochai</a:t>
            </a:r>
            <a:br>
              <a:rPr lang="en">
                <a:solidFill>
                  <a:srgbClr val="222222"/>
                </a:solidFill>
                <a:latin typeface="Lato"/>
                <a:ea typeface="Lato"/>
                <a:cs typeface="Lato"/>
                <a:sym typeface="Lato"/>
              </a:rPr>
            </a:br>
            <a:r>
              <a:rPr lang="en" sz="800">
                <a:solidFill>
                  <a:srgbClr val="222222"/>
                </a:solidFill>
                <a:latin typeface="Lato"/>
                <a:ea typeface="Lato"/>
                <a:cs typeface="Lato"/>
                <a:sym typeface="Lato"/>
              </a:rPr>
              <a:t>Tech Lead</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900">
                <a:solidFill>
                  <a:srgbClr val="222222"/>
                </a:solidFill>
                <a:latin typeface="Lato"/>
                <a:ea typeface="Lato"/>
                <a:cs typeface="Lato"/>
                <a:sym typeface="Lato"/>
              </a:rPr>
              <a:t>Major: Computer  Science</a:t>
            </a:r>
            <a:endParaRPr>
              <a:solidFill>
                <a:srgbClr val="222222"/>
              </a:solidFill>
              <a:latin typeface="Lato"/>
              <a:ea typeface="Lato"/>
              <a:cs typeface="Lato"/>
              <a:sym typeface="Lato"/>
            </a:endParaRPr>
          </a:p>
          <a:p>
            <a:pPr indent="0" lvl="0" marL="0" rtl="0" algn="ctr">
              <a:spcBef>
                <a:spcPts val="400"/>
              </a:spcBef>
              <a:spcAft>
                <a:spcPts val="400"/>
              </a:spcAft>
              <a:buNone/>
            </a:pPr>
            <a:r>
              <a:t/>
            </a:r>
            <a:endParaRPr>
              <a:solidFill>
                <a:srgbClr val="222222"/>
              </a:solidFill>
              <a:latin typeface="Lato"/>
              <a:ea typeface="Lato"/>
              <a:cs typeface="Lato"/>
              <a:sym typeface="Lato"/>
            </a:endParaRPr>
          </a:p>
        </p:txBody>
      </p:sp>
      <p:sp>
        <p:nvSpPr>
          <p:cNvPr id="168" name="Google Shape;168;p27"/>
          <p:cNvSpPr txBox="1"/>
          <p:nvPr/>
        </p:nvSpPr>
        <p:spPr>
          <a:xfrm>
            <a:off x="3731562" y="3424833"/>
            <a:ext cx="1680900" cy="77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22222"/>
                </a:solidFill>
                <a:latin typeface="Lato"/>
                <a:ea typeface="Lato"/>
                <a:cs typeface="Lato"/>
                <a:sym typeface="Lato"/>
              </a:rPr>
              <a:t>Yhanessa Sales </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800">
                <a:solidFill>
                  <a:srgbClr val="222222"/>
                </a:solidFill>
                <a:latin typeface="Lato"/>
                <a:ea typeface="Lato"/>
                <a:cs typeface="Lato"/>
                <a:sym typeface="Lato"/>
              </a:rPr>
              <a:t>Business Lead/Tech Lead</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900">
                <a:solidFill>
                  <a:srgbClr val="222222"/>
                </a:solidFill>
                <a:latin typeface="Lato"/>
                <a:ea typeface="Lato"/>
                <a:cs typeface="Lato"/>
                <a:sym typeface="Lato"/>
              </a:rPr>
              <a:t>Major: Computer Science</a:t>
            </a:r>
            <a:endParaRPr>
              <a:solidFill>
                <a:srgbClr val="222222"/>
              </a:solidFill>
              <a:latin typeface="Lato"/>
              <a:ea typeface="Lato"/>
              <a:cs typeface="Lato"/>
              <a:sym typeface="Lato"/>
            </a:endParaRPr>
          </a:p>
          <a:p>
            <a:pPr indent="0" lvl="0" marL="0" rtl="0" algn="ctr">
              <a:spcBef>
                <a:spcPts val="400"/>
              </a:spcBef>
              <a:spcAft>
                <a:spcPts val="400"/>
              </a:spcAft>
              <a:buNone/>
            </a:pPr>
            <a:r>
              <a:t/>
            </a:r>
            <a:endParaRPr>
              <a:solidFill>
                <a:srgbClr val="222222"/>
              </a:solidFill>
              <a:latin typeface="Lato"/>
              <a:ea typeface="Lato"/>
              <a:cs typeface="Lato"/>
              <a:sym typeface="Lato"/>
            </a:endParaRPr>
          </a:p>
        </p:txBody>
      </p:sp>
      <p:sp>
        <p:nvSpPr>
          <p:cNvPr id="169" name="Google Shape;169;p27"/>
          <p:cNvSpPr txBox="1"/>
          <p:nvPr/>
        </p:nvSpPr>
        <p:spPr>
          <a:xfrm>
            <a:off x="5889856" y="3424843"/>
            <a:ext cx="1451100" cy="77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22222"/>
                </a:solidFill>
                <a:latin typeface="Lato"/>
                <a:ea typeface="Lato"/>
                <a:cs typeface="Lato"/>
                <a:sym typeface="Lato"/>
              </a:rPr>
              <a:t>Daniel Luong </a:t>
            </a:r>
            <a:br>
              <a:rPr lang="en" sz="800">
                <a:solidFill>
                  <a:srgbClr val="222222"/>
                </a:solidFill>
                <a:latin typeface="Lato"/>
                <a:ea typeface="Lato"/>
                <a:cs typeface="Lato"/>
                <a:sym typeface="Lato"/>
              </a:rPr>
            </a:br>
            <a:r>
              <a:rPr lang="en" sz="800">
                <a:solidFill>
                  <a:srgbClr val="222222"/>
                </a:solidFill>
                <a:latin typeface="Lato"/>
                <a:ea typeface="Lato"/>
                <a:cs typeface="Lato"/>
                <a:sym typeface="Lato"/>
              </a:rPr>
              <a:t>Business  Lead</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900">
                <a:solidFill>
                  <a:srgbClr val="222222"/>
                </a:solidFill>
                <a:latin typeface="Lato"/>
                <a:ea typeface="Lato"/>
                <a:cs typeface="Lato"/>
                <a:sym typeface="Lato"/>
              </a:rPr>
              <a:t>Major: Computer Engineering</a:t>
            </a:r>
            <a:endParaRPr>
              <a:solidFill>
                <a:srgbClr val="222222"/>
              </a:solidFill>
              <a:latin typeface="Lato"/>
              <a:ea typeface="Lato"/>
              <a:cs typeface="Lato"/>
              <a:sym typeface="Lato"/>
            </a:endParaRPr>
          </a:p>
          <a:p>
            <a:pPr indent="0" lvl="0" marL="0" rtl="0" algn="ctr">
              <a:spcBef>
                <a:spcPts val="400"/>
              </a:spcBef>
              <a:spcAft>
                <a:spcPts val="400"/>
              </a:spcAft>
              <a:buNone/>
            </a:pPr>
            <a:r>
              <a:t/>
            </a:r>
            <a:endParaRPr>
              <a:solidFill>
                <a:srgbClr val="222222"/>
              </a:solidFill>
              <a:latin typeface="Lato"/>
              <a:ea typeface="Lato"/>
              <a:cs typeface="Lato"/>
              <a:sym typeface="Lato"/>
            </a:endParaRPr>
          </a:p>
        </p:txBody>
      </p:sp>
      <p:pic>
        <p:nvPicPr>
          <p:cNvPr id="170" name="Google Shape;170;p27"/>
          <p:cNvPicPr preferRelativeResize="0"/>
          <p:nvPr/>
        </p:nvPicPr>
        <p:blipFill rotWithShape="1">
          <a:blip r:embed="rId5">
            <a:alphaModFix/>
          </a:blip>
          <a:srcRect b="0" l="14559" r="14559" t="0"/>
          <a:stretch/>
        </p:blipFill>
        <p:spPr>
          <a:xfrm>
            <a:off x="7584315" y="1722455"/>
            <a:ext cx="1512000" cy="1599900"/>
          </a:xfrm>
          <a:prstGeom prst="ellipse">
            <a:avLst/>
          </a:prstGeom>
          <a:noFill/>
          <a:ln>
            <a:noFill/>
          </a:ln>
        </p:spPr>
      </p:pic>
      <p:sp>
        <p:nvSpPr>
          <p:cNvPr id="171" name="Google Shape;171;p27"/>
          <p:cNvSpPr txBox="1"/>
          <p:nvPr/>
        </p:nvSpPr>
        <p:spPr>
          <a:xfrm>
            <a:off x="7589417" y="3462325"/>
            <a:ext cx="1512000" cy="78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22222"/>
                </a:solidFill>
                <a:latin typeface="Lato"/>
                <a:ea typeface="Lato"/>
                <a:cs typeface="Lato"/>
                <a:sym typeface="Lato"/>
              </a:rPr>
              <a:t>Zhixin Li </a:t>
            </a:r>
            <a:br>
              <a:rPr lang="en" sz="800">
                <a:solidFill>
                  <a:srgbClr val="222222"/>
                </a:solidFill>
                <a:latin typeface="Lato"/>
                <a:ea typeface="Lato"/>
                <a:cs typeface="Lato"/>
                <a:sym typeface="Lato"/>
              </a:rPr>
            </a:br>
            <a:r>
              <a:rPr lang="en" sz="800">
                <a:solidFill>
                  <a:srgbClr val="222222"/>
                </a:solidFill>
                <a:latin typeface="Lato"/>
                <a:ea typeface="Lato"/>
                <a:cs typeface="Lato"/>
                <a:sym typeface="Lato"/>
              </a:rPr>
              <a:t>Tech  Lead</a:t>
            </a:r>
            <a:endParaRPr sz="800">
              <a:solidFill>
                <a:srgbClr val="222222"/>
              </a:solidFill>
              <a:latin typeface="Lato"/>
              <a:ea typeface="Lato"/>
              <a:cs typeface="Lato"/>
              <a:sym typeface="Lato"/>
            </a:endParaRPr>
          </a:p>
          <a:p>
            <a:pPr indent="0" lvl="0" marL="0" rtl="0" algn="ctr">
              <a:spcBef>
                <a:spcPts val="400"/>
              </a:spcBef>
              <a:spcAft>
                <a:spcPts val="0"/>
              </a:spcAft>
              <a:buNone/>
            </a:pPr>
            <a:r>
              <a:rPr lang="en" sz="900">
                <a:solidFill>
                  <a:srgbClr val="222222"/>
                </a:solidFill>
                <a:latin typeface="Lato"/>
                <a:ea typeface="Lato"/>
                <a:cs typeface="Lato"/>
                <a:sym typeface="Lato"/>
              </a:rPr>
              <a:t>Major: Computer  Science</a:t>
            </a:r>
            <a:endParaRPr>
              <a:solidFill>
                <a:srgbClr val="222222"/>
              </a:solidFill>
              <a:latin typeface="Lato"/>
              <a:ea typeface="Lato"/>
              <a:cs typeface="Lato"/>
              <a:sym typeface="Lato"/>
            </a:endParaRPr>
          </a:p>
          <a:p>
            <a:pPr indent="0" lvl="0" marL="0" rtl="0" algn="ctr">
              <a:spcBef>
                <a:spcPts val="400"/>
              </a:spcBef>
              <a:spcAft>
                <a:spcPts val="400"/>
              </a:spcAft>
              <a:buNone/>
            </a:pPr>
            <a:r>
              <a:t/>
            </a:r>
            <a:endParaRPr>
              <a:solidFill>
                <a:srgbClr val="222222"/>
              </a:solidFill>
              <a:latin typeface="Lato"/>
              <a:ea typeface="Lato"/>
              <a:cs typeface="Lato"/>
              <a:sym typeface="Lato"/>
            </a:endParaRPr>
          </a:p>
        </p:txBody>
      </p:sp>
      <p:pic>
        <p:nvPicPr>
          <p:cNvPr id="172" name="Google Shape;172;p27"/>
          <p:cNvPicPr preferRelativeResize="0"/>
          <p:nvPr/>
        </p:nvPicPr>
        <p:blipFill>
          <a:blip r:embed="rId6">
            <a:alphaModFix/>
          </a:blip>
          <a:stretch>
            <a:fillRect/>
          </a:stretch>
        </p:blipFill>
        <p:spPr>
          <a:xfrm>
            <a:off x="42587" y="1664794"/>
            <a:ext cx="1680824" cy="1680799"/>
          </a:xfrm>
          <a:prstGeom prst="rect">
            <a:avLst/>
          </a:prstGeom>
          <a:noFill/>
          <a:ln>
            <a:noFill/>
          </a:ln>
        </p:spPr>
      </p:pic>
      <p:pic>
        <p:nvPicPr>
          <p:cNvPr id="173" name="Google Shape;173;p27"/>
          <p:cNvPicPr preferRelativeResize="0"/>
          <p:nvPr/>
        </p:nvPicPr>
        <p:blipFill>
          <a:blip r:embed="rId7">
            <a:alphaModFix/>
          </a:blip>
          <a:stretch>
            <a:fillRect/>
          </a:stretch>
        </p:blipFill>
        <p:spPr>
          <a:xfrm>
            <a:off x="5671892" y="1633000"/>
            <a:ext cx="1744379" cy="1744389"/>
          </a:xfrm>
          <a:prstGeom prst="rect">
            <a:avLst/>
          </a:prstGeom>
          <a:noFill/>
          <a:ln>
            <a:noFill/>
          </a:ln>
        </p:spPr>
      </p:pic>
      <p:pic>
        <p:nvPicPr>
          <p:cNvPr id="174" name="Google Shape;174;p27"/>
          <p:cNvPicPr preferRelativeResize="0"/>
          <p:nvPr/>
        </p:nvPicPr>
        <p:blipFill>
          <a:blip r:embed="rId8">
            <a:alphaModFix/>
          </a:blip>
          <a:stretch>
            <a:fillRect/>
          </a:stretch>
        </p:blipFill>
        <p:spPr>
          <a:xfrm>
            <a:off x="3759507" y="1660238"/>
            <a:ext cx="1631700" cy="1689900"/>
          </a:xfrm>
          <a:prstGeom prst="ellipse">
            <a:avLst/>
          </a:prstGeom>
          <a:noFill/>
          <a:ln>
            <a:noFill/>
          </a:ln>
        </p:spPr>
      </p:pic>
      <p:pic>
        <p:nvPicPr>
          <p:cNvPr id="175" name="Google Shape;175;p27"/>
          <p:cNvPicPr preferRelativeResize="0"/>
          <p:nvPr/>
        </p:nvPicPr>
        <p:blipFill>
          <a:blip r:embed="rId9">
            <a:alphaModFix/>
          </a:blip>
          <a:stretch>
            <a:fillRect/>
          </a:stretch>
        </p:blipFill>
        <p:spPr>
          <a:xfrm>
            <a:off x="7812613" y="-12"/>
            <a:ext cx="1247775" cy="1381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5" name="Shape 715"/>
        <p:cNvGrpSpPr/>
        <p:nvPr/>
      </p:nvGrpSpPr>
      <p:grpSpPr>
        <a:xfrm>
          <a:off x="0" y="0"/>
          <a:ext cx="0" cy="0"/>
          <a:chOff x="0" y="0"/>
          <a:chExt cx="0" cy="0"/>
        </a:xfrm>
      </p:grpSpPr>
      <p:sp>
        <p:nvSpPr>
          <p:cNvPr id="716" name="Google Shape;716;p63"/>
          <p:cNvSpPr/>
          <p:nvPr/>
        </p:nvSpPr>
        <p:spPr>
          <a:xfrm>
            <a:off x="4725075" y="3507225"/>
            <a:ext cx="4125600" cy="1356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95025" y="857400"/>
            <a:ext cx="2844000" cy="249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txBox="1"/>
          <p:nvPr>
            <p:ph type="title"/>
          </p:nvPr>
        </p:nvSpPr>
        <p:spPr>
          <a:xfrm>
            <a:off x="2388050" y="-12"/>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222222"/>
                </a:solidFill>
              </a:rPr>
              <a:t>DoD Contractor</a:t>
            </a:r>
            <a:endParaRPr b="1">
              <a:solidFill>
                <a:srgbClr val="222222"/>
              </a:solidFill>
            </a:endParaRPr>
          </a:p>
        </p:txBody>
      </p:sp>
      <p:sp>
        <p:nvSpPr>
          <p:cNvPr id="719" name="Google Shape;719;p63"/>
          <p:cNvSpPr txBox="1"/>
          <p:nvPr>
            <p:ph idx="1" type="body"/>
          </p:nvPr>
        </p:nvSpPr>
        <p:spPr>
          <a:xfrm>
            <a:off x="95025" y="827925"/>
            <a:ext cx="3136800" cy="221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solidFill>
                  <a:srgbClr val="222222"/>
                </a:solidFill>
              </a:rPr>
              <a:t>5 Major Components of Workforce      Management Tracking</a:t>
            </a:r>
            <a:endParaRPr sz="1300">
              <a:solidFill>
                <a:srgbClr val="222222"/>
              </a:solidFill>
            </a:endParaRPr>
          </a:p>
          <a:p>
            <a:pPr indent="457200" lvl="0" marL="0" rtl="0" algn="l">
              <a:spcBef>
                <a:spcPts val="600"/>
              </a:spcBef>
              <a:spcAft>
                <a:spcPts val="0"/>
              </a:spcAft>
              <a:buNone/>
            </a:pPr>
            <a:r>
              <a:t/>
            </a:r>
            <a:endParaRPr sz="1300">
              <a:solidFill>
                <a:srgbClr val="222222"/>
              </a:solidFill>
            </a:endParaRPr>
          </a:p>
          <a:p>
            <a:pPr indent="0" lvl="0" marL="0" rtl="0" algn="l">
              <a:spcBef>
                <a:spcPts val="600"/>
              </a:spcBef>
              <a:spcAft>
                <a:spcPts val="0"/>
              </a:spcAft>
              <a:buNone/>
            </a:pPr>
            <a:r>
              <a:rPr lang="en" sz="1300">
                <a:solidFill>
                  <a:srgbClr val="222222"/>
                </a:solidFill>
              </a:rPr>
              <a:t>-WorkForce</a:t>
            </a:r>
            <a:endParaRPr sz="1300">
              <a:solidFill>
                <a:srgbClr val="222222"/>
              </a:solidFill>
            </a:endParaRPr>
          </a:p>
          <a:p>
            <a:pPr indent="0" lvl="0" marL="0" rtl="0" algn="l">
              <a:spcBef>
                <a:spcPts val="600"/>
              </a:spcBef>
              <a:spcAft>
                <a:spcPts val="0"/>
              </a:spcAft>
              <a:buNone/>
            </a:pPr>
            <a:r>
              <a:rPr lang="en" sz="1300">
                <a:solidFill>
                  <a:srgbClr val="222222"/>
                </a:solidFill>
              </a:rPr>
              <a:t>-Groups and Roles</a:t>
            </a:r>
            <a:endParaRPr sz="1300">
              <a:solidFill>
                <a:srgbClr val="222222"/>
              </a:solidFill>
            </a:endParaRPr>
          </a:p>
          <a:p>
            <a:pPr indent="0" lvl="0" marL="0" rtl="0" algn="l">
              <a:spcBef>
                <a:spcPts val="600"/>
              </a:spcBef>
              <a:spcAft>
                <a:spcPts val="0"/>
              </a:spcAft>
              <a:buNone/>
            </a:pPr>
            <a:r>
              <a:rPr lang="en" sz="1300">
                <a:solidFill>
                  <a:srgbClr val="222222"/>
                </a:solidFill>
              </a:rPr>
              <a:t>-Training and Certification Requirements</a:t>
            </a:r>
            <a:endParaRPr sz="1300">
              <a:solidFill>
                <a:srgbClr val="222222"/>
              </a:solidFill>
            </a:endParaRPr>
          </a:p>
          <a:p>
            <a:pPr indent="0" lvl="0" marL="0" rtl="0" algn="l">
              <a:spcBef>
                <a:spcPts val="600"/>
              </a:spcBef>
              <a:spcAft>
                <a:spcPts val="0"/>
              </a:spcAft>
              <a:buNone/>
            </a:pPr>
            <a:r>
              <a:rPr lang="en" sz="1300">
                <a:solidFill>
                  <a:srgbClr val="222222"/>
                </a:solidFill>
              </a:rPr>
              <a:t>-Training and Certification Content or Systems</a:t>
            </a:r>
            <a:endParaRPr sz="1300">
              <a:solidFill>
                <a:srgbClr val="222222"/>
              </a:solidFill>
            </a:endParaRPr>
          </a:p>
          <a:p>
            <a:pPr indent="0" lvl="0" marL="0" rtl="0" algn="l">
              <a:spcBef>
                <a:spcPts val="600"/>
              </a:spcBef>
              <a:spcAft>
                <a:spcPts val="0"/>
              </a:spcAft>
              <a:buNone/>
            </a:pPr>
            <a:r>
              <a:rPr lang="en" sz="1300">
                <a:solidFill>
                  <a:srgbClr val="222222"/>
                </a:solidFill>
              </a:rPr>
              <a:t>-Complex Inter-Relationships</a:t>
            </a:r>
            <a:endParaRPr sz="1300">
              <a:solidFill>
                <a:srgbClr val="222222"/>
              </a:solidFill>
            </a:endParaRPr>
          </a:p>
          <a:p>
            <a:pPr indent="457200" lvl="0" marL="0" rtl="0" algn="l">
              <a:spcBef>
                <a:spcPts val="600"/>
              </a:spcBef>
              <a:spcAft>
                <a:spcPts val="0"/>
              </a:spcAft>
              <a:buNone/>
            </a:pPr>
            <a:r>
              <a:t/>
            </a:r>
            <a:endParaRPr sz="1100"/>
          </a:p>
        </p:txBody>
      </p:sp>
      <p:sp>
        <p:nvSpPr>
          <p:cNvPr id="720" name="Google Shape;720;p6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1" name="Google Shape;721;p63"/>
          <p:cNvPicPr preferRelativeResize="0"/>
          <p:nvPr/>
        </p:nvPicPr>
        <p:blipFill>
          <a:blip r:embed="rId3">
            <a:alphaModFix/>
          </a:blip>
          <a:stretch>
            <a:fillRect/>
          </a:stretch>
        </p:blipFill>
        <p:spPr>
          <a:xfrm>
            <a:off x="6047375" y="-29301"/>
            <a:ext cx="3065799" cy="1733325"/>
          </a:xfrm>
          <a:prstGeom prst="rect">
            <a:avLst/>
          </a:prstGeom>
          <a:noFill/>
          <a:ln>
            <a:noFill/>
          </a:ln>
        </p:spPr>
      </p:pic>
      <p:pic>
        <p:nvPicPr>
          <p:cNvPr id="722" name="Google Shape;722;p63"/>
          <p:cNvPicPr preferRelativeResize="0"/>
          <p:nvPr/>
        </p:nvPicPr>
        <p:blipFill>
          <a:blip r:embed="rId4">
            <a:alphaModFix/>
          </a:blip>
          <a:stretch>
            <a:fillRect/>
          </a:stretch>
        </p:blipFill>
        <p:spPr>
          <a:xfrm>
            <a:off x="3114237" y="1654121"/>
            <a:ext cx="2915527" cy="1670350"/>
          </a:xfrm>
          <a:prstGeom prst="rect">
            <a:avLst/>
          </a:prstGeom>
          <a:noFill/>
          <a:ln>
            <a:noFill/>
          </a:ln>
        </p:spPr>
      </p:pic>
      <p:pic>
        <p:nvPicPr>
          <p:cNvPr id="723" name="Google Shape;723;p63"/>
          <p:cNvPicPr preferRelativeResize="0"/>
          <p:nvPr/>
        </p:nvPicPr>
        <p:blipFill>
          <a:blip r:embed="rId5">
            <a:alphaModFix/>
          </a:blip>
          <a:stretch>
            <a:fillRect/>
          </a:stretch>
        </p:blipFill>
        <p:spPr>
          <a:xfrm>
            <a:off x="35200" y="3263582"/>
            <a:ext cx="3065801" cy="1746844"/>
          </a:xfrm>
          <a:prstGeom prst="rect">
            <a:avLst/>
          </a:prstGeom>
          <a:noFill/>
          <a:ln>
            <a:noFill/>
          </a:ln>
        </p:spPr>
      </p:pic>
      <p:sp>
        <p:nvSpPr>
          <p:cNvPr id="724" name="Google Shape;724;p63"/>
          <p:cNvSpPr txBox="1"/>
          <p:nvPr/>
        </p:nvSpPr>
        <p:spPr>
          <a:xfrm>
            <a:off x="5250225" y="3626325"/>
            <a:ext cx="38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25" name="Google Shape;725;p63"/>
          <p:cNvSpPr txBox="1"/>
          <p:nvPr/>
        </p:nvSpPr>
        <p:spPr>
          <a:xfrm>
            <a:off x="4986275" y="3721350"/>
            <a:ext cx="389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“If I’m this rank then I should be able to see every unit on base, not just my own” - </a:t>
            </a:r>
            <a:r>
              <a:rPr i="1" lang="en">
                <a:solidFill>
                  <a:srgbClr val="222222"/>
                </a:solidFill>
                <a:latin typeface="Lato"/>
                <a:ea typeface="Lato"/>
                <a:cs typeface="Lato"/>
                <a:sym typeface="Lato"/>
              </a:rPr>
              <a:t>TSgt John Toms - Training Manager</a:t>
            </a:r>
            <a:endParaRPr i="1">
              <a:latin typeface="Lato"/>
              <a:ea typeface="Lato"/>
              <a:cs typeface="Lato"/>
              <a:sym typeface="Lato"/>
            </a:endParaRPr>
          </a:p>
        </p:txBody>
      </p:sp>
      <p:pic>
        <p:nvPicPr>
          <p:cNvPr id="726" name="Google Shape;726;p63"/>
          <p:cNvPicPr preferRelativeResize="0"/>
          <p:nvPr/>
        </p:nvPicPr>
        <p:blipFill rotWithShape="1">
          <a:blip r:embed="rId6">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0" name="Shape 730"/>
        <p:cNvGrpSpPr/>
        <p:nvPr/>
      </p:nvGrpSpPr>
      <p:grpSpPr>
        <a:xfrm>
          <a:off x="0" y="0"/>
          <a:ext cx="0" cy="0"/>
          <a:chOff x="0" y="0"/>
          <a:chExt cx="0" cy="0"/>
        </a:xfrm>
      </p:grpSpPr>
      <p:sp>
        <p:nvSpPr>
          <p:cNvPr id="731" name="Google Shape;731;p64"/>
          <p:cNvSpPr/>
          <p:nvPr/>
        </p:nvSpPr>
        <p:spPr>
          <a:xfrm>
            <a:off x="136025" y="1030600"/>
            <a:ext cx="2806800" cy="677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3" name="Google Shape;733;p64"/>
          <p:cNvPicPr preferRelativeResize="0"/>
          <p:nvPr/>
        </p:nvPicPr>
        <p:blipFill>
          <a:blip r:embed="rId3">
            <a:alphaModFix/>
          </a:blip>
          <a:stretch>
            <a:fillRect/>
          </a:stretch>
        </p:blipFill>
        <p:spPr>
          <a:xfrm>
            <a:off x="6390121" y="105075"/>
            <a:ext cx="2520254" cy="1889100"/>
          </a:xfrm>
          <a:prstGeom prst="rect">
            <a:avLst/>
          </a:prstGeom>
          <a:noFill/>
          <a:ln>
            <a:noFill/>
          </a:ln>
        </p:spPr>
      </p:pic>
      <p:pic>
        <p:nvPicPr>
          <p:cNvPr id="734" name="Google Shape;734;p64"/>
          <p:cNvPicPr preferRelativeResize="0"/>
          <p:nvPr/>
        </p:nvPicPr>
        <p:blipFill>
          <a:blip r:embed="rId4">
            <a:alphaModFix/>
          </a:blip>
          <a:stretch>
            <a:fillRect/>
          </a:stretch>
        </p:blipFill>
        <p:spPr>
          <a:xfrm>
            <a:off x="6390125" y="2967236"/>
            <a:ext cx="2554075" cy="1921364"/>
          </a:xfrm>
          <a:prstGeom prst="rect">
            <a:avLst/>
          </a:prstGeom>
          <a:noFill/>
          <a:ln>
            <a:noFill/>
          </a:ln>
        </p:spPr>
      </p:pic>
      <p:pic>
        <p:nvPicPr>
          <p:cNvPr id="735" name="Google Shape;735;p64"/>
          <p:cNvPicPr preferRelativeResize="0"/>
          <p:nvPr/>
        </p:nvPicPr>
        <p:blipFill>
          <a:blip r:embed="rId5">
            <a:alphaModFix/>
          </a:blip>
          <a:stretch>
            <a:fillRect/>
          </a:stretch>
        </p:blipFill>
        <p:spPr>
          <a:xfrm>
            <a:off x="3072550" y="2499147"/>
            <a:ext cx="3187851" cy="2389453"/>
          </a:xfrm>
          <a:prstGeom prst="rect">
            <a:avLst/>
          </a:prstGeom>
          <a:noFill/>
          <a:ln>
            <a:noFill/>
          </a:ln>
        </p:spPr>
      </p:pic>
      <p:pic>
        <p:nvPicPr>
          <p:cNvPr id="736" name="Google Shape;736;p64"/>
          <p:cNvPicPr preferRelativeResize="0"/>
          <p:nvPr/>
        </p:nvPicPr>
        <p:blipFill>
          <a:blip r:embed="rId6">
            <a:alphaModFix/>
          </a:blip>
          <a:stretch>
            <a:fillRect/>
          </a:stretch>
        </p:blipFill>
        <p:spPr>
          <a:xfrm>
            <a:off x="57201" y="3063178"/>
            <a:ext cx="2806775" cy="1889097"/>
          </a:xfrm>
          <a:prstGeom prst="rect">
            <a:avLst/>
          </a:prstGeom>
          <a:noFill/>
          <a:ln>
            <a:noFill/>
          </a:ln>
        </p:spPr>
      </p:pic>
      <p:pic>
        <p:nvPicPr>
          <p:cNvPr id="737" name="Google Shape;737;p64"/>
          <p:cNvPicPr preferRelativeResize="0"/>
          <p:nvPr/>
        </p:nvPicPr>
        <p:blipFill>
          <a:blip r:embed="rId7">
            <a:alphaModFix/>
          </a:blip>
          <a:stretch>
            <a:fillRect/>
          </a:stretch>
        </p:blipFill>
        <p:spPr>
          <a:xfrm>
            <a:off x="3072550" y="105075"/>
            <a:ext cx="3187846" cy="2389450"/>
          </a:xfrm>
          <a:prstGeom prst="rect">
            <a:avLst/>
          </a:prstGeom>
          <a:noFill/>
          <a:ln>
            <a:noFill/>
          </a:ln>
        </p:spPr>
      </p:pic>
      <p:sp>
        <p:nvSpPr>
          <p:cNvPr id="738" name="Google Shape;738;p64"/>
          <p:cNvSpPr txBox="1"/>
          <p:nvPr/>
        </p:nvSpPr>
        <p:spPr>
          <a:xfrm>
            <a:off x="152400" y="1524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222222"/>
                </a:solidFill>
                <a:latin typeface="Raleway"/>
                <a:ea typeface="Raleway"/>
                <a:cs typeface="Raleway"/>
                <a:sym typeface="Raleway"/>
              </a:rPr>
              <a:t>Hickam Base </a:t>
            </a:r>
            <a:endParaRPr b="1">
              <a:solidFill>
                <a:srgbClr val="222222"/>
              </a:solidFill>
            </a:endParaRPr>
          </a:p>
        </p:txBody>
      </p:sp>
      <p:sp>
        <p:nvSpPr>
          <p:cNvPr id="739" name="Google Shape;739;p64"/>
          <p:cNvSpPr txBox="1"/>
          <p:nvPr/>
        </p:nvSpPr>
        <p:spPr>
          <a:xfrm>
            <a:off x="244925" y="1061350"/>
            <a:ext cx="23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Goals: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Feedback of the  M.V.P</a:t>
            </a:r>
            <a:endParaRPr>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3" name="Shape 743"/>
        <p:cNvGrpSpPr/>
        <p:nvPr/>
      </p:nvGrpSpPr>
      <p:grpSpPr>
        <a:xfrm>
          <a:off x="0" y="0"/>
          <a:ext cx="0" cy="0"/>
          <a:chOff x="0" y="0"/>
          <a:chExt cx="0" cy="0"/>
        </a:xfrm>
      </p:grpSpPr>
      <p:pic>
        <p:nvPicPr>
          <p:cNvPr id="744" name="Google Shape;744;p65"/>
          <p:cNvPicPr preferRelativeResize="0"/>
          <p:nvPr/>
        </p:nvPicPr>
        <p:blipFill rotWithShape="1">
          <a:blip r:embed="rId3">
            <a:alphaModFix amt="11000"/>
          </a:blip>
          <a:srcRect b="-2329" l="0" r="0" t="2330"/>
          <a:stretch/>
        </p:blipFill>
        <p:spPr>
          <a:xfrm>
            <a:off x="1233675" y="843089"/>
            <a:ext cx="6683350" cy="5216750"/>
          </a:xfrm>
          <a:prstGeom prst="rect">
            <a:avLst/>
          </a:prstGeom>
          <a:noFill/>
          <a:ln>
            <a:noFill/>
          </a:ln>
        </p:spPr>
      </p:pic>
      <p:sp>
        <p:nvSpPr>
          <p:cNvPr id="745" name="Google Shape;745;p65"/>
          <p:cNvSpPr/>
          <p:nvPr/>
        </p:nvSpPr>
        <p:spPr>
          <a:xfrm>
            <a:off x="112225" y="2783325"/>
            <a:ext cx="1836900" cy="727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txBox="1"/>
          <p:nvPr>
            <p:ph type="ctrTitle"/>
          </p:nvPr>
        </p:nvSpPr>
        <p:spPr>
          <a:xfrm>
            <a:off x="112225" y="2684000"/>
            <a:ext cx="24492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M.V.P</a:t>
            </a:r>
            <a:endParaRPr b="1">
              <a:solidFill>
                <a:srgbClr val="222222"/>
              </a:solidFill>
            </a:endParaRPr>
          </a:p>
          <a:p>
            <a:pPr indent="0" lvl="0" marL="0" rtl="0" algn="l">
              <a:spcBef>
                <a:spcPts val="0"/>
              </a:spcBef>
              <a:spcAft>
                <a:spcPts val="0"/>
              </a:spcAft>
              <a:buNone/>
            </a:pPr>
            <a:r>
              <a:t/>
            </a:r>
            <a:endParaRPr/>
          </a:p>
        </p:txBody>
      </p:sp>
      <p:sp>
        <p:nvSpPr>
          <p:cNvPr id="747" name="Google Shape;747;p65"/>
          <p:cNvSpPr txBox="1"/>
          <p:nvPr/>
        </p:nvSpPr>
        <p:spPr>
          <a:xfrm>
            <a:off x="112225" y="4627800"/>
            <a:ext cx="430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222222"/>
                </a:solidFill>
                <a:hlinkClick r:id="rId4">
                  <a:extLst>
                    <a:ext uri="{A12FA001-AC4F-418D-AE19-62706E023703}">
                      <ahyp:hlinkClr val="tx"/>
                    </a:ext>
                  </a:extLst>
                </a:hlinkClick>
              </a:rPr>
              <a:t>https://h4dapp.bubbleapps.io/version-test/home_dashboard</a:t>
            </a:r>
            <a:r>
              <a:rPr lang="en" sz="1200">
                <a:solidFill>
                  <a:srgbClr val="222222"/>
                </a:solidFill>
              </a:rPr>
              <a:t> </a:t>
            </a:r>
            <a:endParaRPr sz="1200">
              <a:solidFill>
                <a:srgbClr val="222222"/>
              </a:solidFill>
            </a:endParaRPr>
          </a:p>
          <a:p>
            <a:pPr indent="0" lvl="0" marL="0" rtl="0" algn="l">
              <a:spcBef>
                <a:spcPts val="0"/>
              </a:spcBef>
              <a:spcAft>
                <a:spcPts val="0"/>
              </a:spcAft>
              <a:buNone/>
            </a:pPr>
            <a:r>
              <a:t/>
            </a:r>
            <a:endParaRPr sz="1200">
              <a:solidFill>
                <a:srgbClr val="222222"/>
              </a:solidFill>
            </a:endParaRPr>
          </a:p>
        </p:txBody>
      </p:sp>
      <p:pic>
        <p:nvPicPr>
          <p:cNvPr id="748" name="Google Shape;748;p65"/>
          <p:cNvPicPr preferRelativeResize="0"/>
          <p:nvPr/>
        </p:nvPicPr>
        <p:blipFill rotWithShape="1">
          <a:blip r:embed="rId5">
            <a:alphaModFix/>
          </a:blip>
          <a:srcRect b="-2329" l="0" r="0" t="2330"/>
          <a:stretch/>
        </p:blipFill>
        <p:spPr>
          <a:xfrm>
            <a:off x="69800" y="-12"/>
            <a:ext cx="1624700" cy="1268175"/>
          </a:xfrm>
          <a:prstGeom prst="rect">
            <a:avLst/>
          </a:prstGeom>
          <a:noFill/>
          <a:ln>
            <a:noFill/>
          </a:ln>
        </p:spPr>
      </p:pic>
      <p:pic>
        <p:nvPicPr>
          <p:cNvPr id="749" name="Google Shape;749;p65"/>
          <p:cNvPicPr preferRelativeResize="0"/>
          <p:nvPr/>
        </p:nvPicPr>
        <p:blipFill>
          <a:blip r:embed="rId6">
            <a:alphaModFix/>
          </a:blip>
          <a:stretch>
            <a:fillRect/>
          </a:stretch>
        </p:blipFill>
        <p:spPr>
          <a:xfrm>
            <a:off x="7812613" y="-12"/>
            <a:ext cx="1247775" cy="1381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3" name="Shape 753"/>
        <p:cNvGrpSpPr/>
        <p:nvPr/>
      </p:nvGrpSpPr>
      <p:grpSpPr>
        <a:xfrm>
          <a:off x="0" y="0"/>
          <a:ext cx="0" cy="0"/>
          <a:chOff x="0" y="0"/>
          <a:chExt cx="0" cy="0"/>
        </a:xfrm>
      </p:grpSpPr>
      <p:pic>
        <p:nvPicPr>
          <p:cNvPr id="754" name="Google Shape;754;p66"/>
          <p:cNvPicPr preferRelativeResize="0"/>
          <p:nvPr/>
        </p:nvPicPr>
        <p:blipFill rotWithShape="1">
          <a:blip r:embed="rId3">
            <a:alphaModFix amt="11000"/>
          </a:blip>
          <a:srcRect b="-2329" l="0" r="0" t="2330"/>
          <a:stretch/>
        </p:blipFill>
        <p:spPr>
          <a:xfrm>
            <a:off x="-415675" y="1328250"/>
            <a:ext cx="5202000" cy="4619750"/>
          </a:xfrm>
          <a:prstGeom prst="rect">
            <a:avLst/>
          </a:prstGeom>
          <a:noFill/>
          <a:ln>
            <a:noFill/>
          </a:ln>
        </p:spPr>
      </p:pic>
      <p:sp>
        <p:nvSpPr>
          <p:cNvPr id="755" name="Google Shape;755;p66"/>
          <p:cNvSpPr/>
          <p:nvPr/>
        </p:nvSpPr>
        <p:spPr>
          <a:xfrm>
            <a:off x="4786325" y="932775"/>
            <a:ext cx="3719400" cy="3615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txBox="1"/>
          <p:nvPr>
            <p:ph type="title"/>
          </p:nvPr>
        </p:nvSpPr>
        <p:spPr>
          <a:xfrm>
            <a:off x="597750" y="207425"/>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00"/>
                </a:solidFill>
              </a:rPr>
              <a:t>Excel Solution</a:t>
            </a:r>
            <a:endParaRPr b="1">
              <a:solidFill>
                <a:srgbClr val="000000"/>
              </a:solidFill>
            </a:endParaRPr>
          </a:p>
        </p:txBody>
      </p:sp>
      <p:sp>
        <p:nvSpPr>
          <p:cNvPr id="757" name="Google Shape;757;p66"/>
          <p:cNvSpPr txBox="1"/>
          <p:nvPr>
            <p:ph idx="1" type="body"/>
          </p:nvPr>
        </p:nvSpPr>
        <p:spPr>
          <a:xfrm>
            <a:off x="893700" y="1028700"/>
            <a:ext cx="3136800" cy="217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rgbClr val="222222"/>
                </a:solidFill>
              </a:rPr>
              <a:t>Not a permanent fix but a tool for MSgt Santos to use.</a:t>
            </a:r>
            <a:endParaRPr sz="1400">
              <a:solidFill>
                <a:srgbClr val="222222"/>
              </a:solidFill>
            </a:endParaRPr>
          </a:p>
          <a:p>
            <a:pPr indent="0" lvl="0" marL="0" rtl="0" algn="l">
              <a:spcBef>
                <a:spcPts val="600"/>
              </a:spcBef>
              <a:spcAft>
                <a:spcPts val="0"/>
              </a:spcAft>
              <a:buNone/>
            </a:pPr>
            <a:r>
              <a:rPr lang="en" sz="1400">
                <a:solidFill>
                  <a:srgbClr val="222222"/>
                </a:solidFill>
              </a:rPr>
              <a:t>Enhanced</a:t>
            </a:r>
            <a:r>
              <a:rPr lang="en" sz="1400">
                <a:solidFill>
                  <a:srgbClr val="222222"/>
                </a:solidFill>
              </a:rPr>
              <a:t> </a:t>
            </a:r>
            <a:r>
              <a:rPr lang="en" sz="1400">
                <a:solidFill>
                  <a:srgbClr val="222222"/>
                </a:solidFill>
              </a:rPr>
              <a:t>capabilities of Excel</a:t>
            </a:r>
            <a:r>
              <a:rPr lang="en" sz="1400">
                <a:solidFill>
                  <a:srgbClr val="222222"/>
                </a:solidFill>
              </a:rPr>
              <a:t> come from </a:t>
            </a:r>
            <a:r>
              <a:rPr lang="en" sz="1400">
                <a:solidFill>
                  <a:srgbClr val="222222"/>
                </a:solidFill>
              </a:rPr>
              <a:t>enhanced</a:t>
            </a:r>
            <a:r>
              <a:rPr lang="en" sz="1400">
                <a:solidFill>
                  <a:srgbClr val="222222"/>
                </a:solidFill>
              </a:rPr>
              <a:t> </a:t>
            </a:r>
            <a:r>
              <a:rPr lang="en" sz="1400">
                <a:solidFill>
                  <a:srgbClr val="222222"/>
                </a:solidFill>
              </a:rPr>
              <a:t>knowledge</a:t>
            </a:r>
            <a:endParaRPr sz="1400">
              <a:solidFill>
                <a:srgbClr val="222222"/>
              </a:solidFill>
            </a:endParaRPr>
          </a:p>
          <a:p>
            <a:pPr indent="0" lvl="0" marL="0" rtl="0" algn="l">
              <a:spcBef>
                <a:spcPts val="600"/>
              </a:spcBef>
              <a:spcAft>
                <a:spcPts val="0"/>
              </a:spcAft>
              <a:buNone/>
            </a:pPr>
            <a:r>
              <a:rPr lang="en" sz="1400">
                <a:solidFill>
                  <a:srgbClr val="222222"/>
                </a:solidFill>
              </a:rPr>
              <a:t>Gains </a:t>
            </a:r>
            <a:endParaRPr sz="1400">
              <a:solidFill>
                <a:srgbClr val="222222"/>
              </a:solidFill>
            </a:endParaRPr>
          </a:p>
          <a:p>
            <a:pPr indent="-317500" lvl="0" marL="457200" rtl="0" algn="l">
              <a:spcBef>
                <a:spcPts val="600"/>
              </a:spcBef>
              <a:spcAft>
                <a:spcPts val="0"/>
              </a:spcAft>
              <a:buClr>
                <a:srgbClr val="222222"/>
              </a:buClr>
              <a:buSzPts val="1400"/>
              <a:buChar char="●"/>
            </a:pPr>
            <a:r>
              <a:rPr lang="en" sz="1400">
                <a:solidFill>
                  <a:srgbClr val="222222"/>
                </a:solidFill>
              </a:rPr>
              <a:t>One report instead of 5</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Better Visualization </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Removed excess data</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Display percentages</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Display names of person who are missing training</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Display when training is due</a:t>
            </a:r>
            <a:endParaRPr sz="1400">
              <a:solidFill>
                <a:srgbClr val="222222"/>
              </a:solidFill>
            </a:endParaRPr>
          </a:p>
          <a:p>
            <a:pPr indent="-317500" lvl="0" marL="457200" rtl="0" algn="l">
              <a:spcBef>
                <a:spcPts val="0"/>
              </a:spcBef>
              <a:spcAft>
                <a:spcPts val="0"/>
              </a:spcAft>
              <a:buClr>
                <a:srgbClr val="222222"/>
              </a:buClr>
              <a:buSzPts val="1400"/>
              <a:buChar char="●"/>
            </a:pPr>
            <a:r>
              <a:rPr lang="en" sz="1400">
                <a:solidFill>
                  <a:srgbClr val="222222"/>
                </a:solidFill>
              </a:rPr>
              <a:t>Color coordinated</a:t>
            </a:r>
            <a:endParaRPr sz="1400">
              <a:solidFill>
                <a:srgbClr val="222222"/>
              </a:solidFill>
            </a:endParaRPr>
          </a:p>
          <a:p>
            <a:pPr indent="-317500" lvl="1" marL="914400" rtl="0" algn="l">
              <a:spcBef>
                <a:spcPts val="0"/>
              </a:spcBef>
              <a:spcAft>
                <a:spcPts val="0"/>
              </a:spcAft>
              <a:buClr>
                <a:srgbClr val="FF0000"/>
              </a:buClr>
              <a:buSzPts val="1400"/>
              <a:buChar char="○"/>
            </a:pPr>
            <a:r>
              <a:rPr b="1" lang="en" sz="1400">
                <a:solidFill>
                  <a:srgbClr val="FF0000"/>
                </a:solidFill>
              </a:rPr>
              <a:t>Overdue</a:t>
            </a:r>
            <a:endParaRPr b="1" sz="1400">
              <a:solidFill>
                <a:srgbClr val="FF0000"/>
              </a:solidFill>
            </a:endParaRPr>
          </a:p>
          <a:p>
            <a:pPr indent="-317500" lvl="1" marL="914400" rtl="0" algn="l">
              <a:spcBef>
                <a:spcPts val="0"/>
              </a:spcBef>
              <a:spcAft>
                <a:spcPts val="0"/>
              </a:spcAft>
              <a:buClr>
                <a:srgbClr val="F1C232"/>
              </a:buClr>
              <a:buSzPts val="1400"/>
              <a:buChar char="○"/>
            </a:pPr>
            <a:r>
              <a:rPr b="1" lang="en" sz="1400">
                <a:solidFill>
                  <a:srgbClr val="F1C232"/>
                </a:solidFill>
              </a:rPr>
              <a:t>Coming up</a:t>
            </a:r>
            <a:endParaRPr b="1" sz="1400">
              <a:solidFill>
                <a:srgbClr val="F1C232"/>
              </a:solidFill>
            </a:endParaRPr>
          </a:p>
          <a:p>
            <a:pPr indent="-317500" lvl="1" marL="914400" rtl="0" algn="l">
              <a:spcBef>
                <a:spcPts val="0"/>
              </a:spcBef>
              <a:spcAft>
                <a:spcPts val="0"/>
              </a:spcAft>
              <a:buClr>
                <a:srgbClr val="38761D"/>
              </a:buClr>
              <a:buSzPts val="1400"/>
              <a:buChar char="○"/>
            </a:pPr>
            <a:r>
              <a:rPr b="1" lang="en" sz="1400">
                <a:solidFill>
                  <a:srgbClr val="38761D"/>
                </a:solidFill>
              </a:rPr>
              <a:t>Good</a:t>
            </a:r>
            <a:endParaRPr b="1" sz="1400">
              <a:solidFill>
                <a:srgbClr val="38761D"/>
              </a:solidFill>
            </a:endParaRPr>
          </a:p>
          <a:p>
            <a:pPr indent="0" lvl="0" marL="0" rtl="0" algn="l">
              <a:spcBef>
                <a:spcPts val="600"/>
              </a:spcBef>
              <a:spcAft>
                <a:spcPts val="0"/>
              </a:spcAft>
              <a:buNone/>
            </a:pPr>
            <a:r>
              <a:t/>
            </a:r>
            <a:endParaRPr sz="1500"/>
          </a:p>
        </p:txBody>
      </p:sp>
      <p:sp>
        <p:nvSpPr>
          <p:cNvPr id="758" name="Google Shape;758;p6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9" name="Google Shape;759;p66"/>
          <p:cNvPicPr preferRelativeResize="0"/>
          <p:nvPr/>
        </p:nvPicPr>
        <p:blipFill>
          <a:blip r:embed="rId4">
            <a:alphaModFix/>
          </a:blip>
          <a:stretch>
            <a:fillRect/>
          </a:stretch>
        </p:blipFill>
        <p:spPr>
          <a:xfrm>
            <a:off x="5195200" y="1028700"/>
            <a:ext cx="2907250" cy="3307900"/>
          </a:xfrm>
          <a:prstGeom prst="rect">
            <a:avLst/>
          </a:prstGeom>
          <a:noFill/>
          <a:ln>
            <a:noFill/>
          </a:ln>
        </p:spPr>
      </p:pic>
      <p:cxnSp>
        <p:nvCxnSpPr>
          <p:cNvPr id="760" name="Google Shape;760;p66"/>
          <p:cNvCxnSpPr/>
          <p:nvPr/>
        </p:nvCxnSpPr>
        <p:spPr>
          <a:xfrm>
            <a:off x="4929200" y="724575"/>
            <a:ext cx="316500" cy="285900"/>
          </a:xfrm>
          <a:prstGeom prst="straightConnector1">
            <a:avLst/>
          </a:prstGeom>
          <a:noFill/>
          <a:ln cap="flat" cmpd="sng" w="19050">
            <a:solidFill>
              <a:srgbClr val="222222"/>
            </a:solidFill>
            <a:prstDash val="solid"/>
            <a:round/>
            <a:headEnd len="med" w="med" type="none"/>
            <a:tailEnd len="med" w="med" type="triangle"/>
          </a:ln>
        </p:spPr>
      </p:cxnSp>
      <p:pic>
        <p:nvPicPr>
          <p:cNvPr id="761" name="Google Shape;761;p66"/>
          <p:cNvPicPr preferRelativeResize="0"/>
          <p:nvPr/>
        </p:nvPicPr>
        <p:blipFill>
          <a:blip r:embed="rId5">
            <a:alphaModFix/>
          </a:blip>
          <a:stretch>
            <a:fillRect/>
          </a:stretch>
        </p:blipFill>
        <p:spPr>
          <a:xfrm>
            <a:off x="4314875" y="478975"/>
            <a:ext cx="1114425" cy="314325"/>
          </a:xfrm>
          <a:prstGeom prst="rect">
            <a:avLst/>
          </a:prstGeom>
          <a:noFill/>
          <a:ln>
            <a:noFill/>
          </a:ln>
        </p:spPr>
      </p:pic>
      <p:pic>
        <p:nvPicPr>
          <p:cNvPr id="762" name="Google Shape;762;p66"/>
          <p:cNvPicPr preferRelativeResize="0"/>
          <p:nvPr/>
        </p:nvPicPr>
        <p:blipFill>
          <a:blip r:embed="rId6">
            <a:alphaModFix/>
          </a:blip>
          <a:stretch>
            <a:fillRect/>
          </a:stretch>
        </p:blipFill>
        <p:spPr>
          <a:xfrm>
            <a:off x="7356300" y="2761050"/>
            <a:ext cx="1790700" cy="1219200"/>
          </a:xfrm>
          <a:prstGeom prst="rect">
            <a:avLst/>
          </a:prstGeom>
          <a:noFill/>
          <a:ln>
            <a:noFill/>
          </a:ln>
        </p:spPr>
      </p:pic>
      <p:cxnSp>
        <p:nvCxnSpPr>
          <p:cNvPr id="763" name="Google Shape;763;p66"/>
          <p:cNvCxnSpPr/>
          <p:nvPr/>
        </p:nvCxnSpPr>
        <p:spPr>
          <a:xfrm flipH="1">
            <a:off x="6764475" y="3612700"/>
            <a:ext cx="724500" cy="285900"/>
          </a:xfrm>
          <a:prstGeom prst="straightConnector1">
            <a:avLst/>
          </a:prstGeom>
          <a:noFill/>
          <a:ln cap="flat" cmpd="sng" w="19050">
            <a:solidFill>
              <a:srgbClr val="222222"/>
            </a:solidFill>
            <a:prstDash val="solid"/>
            <a:round/>
            <a:headEnd len="med" w="med" type="none"/>
            <a:tailEnd len="med" w="med" type="triangle"/>
          </a:ln>
        </p:spPr>
      </p:cxnSp>
      <p:pic>
        <p:nvPicPr>
          <p:cNvPr id="764" name="Google Shape;764;p66"/>
          <p:cNvPicPr preferRelativeResize="0"/>
          <p:nvPr/>
        </p:nvPicPr>
        <p:blipFill>
          <a:blip r:embed="rId7">
            <a:alphaModFix/>
          </a:blip>
          <a:stretch>
            <a:fillRect/>
          </a:stretch>
        </p:blipFill>
        <p:spPr>
          <a:xfrm>
            <a:off x="4452950" y="2418178"/>
            <a:ext cx="476250" cy="1562075"/>
          </a:xfrm>
          <a:prstGeom prst="rect">
            <a:avLst/>
          </a:prstGeom>
          <a:noFill/>
          <a:ln>
            <a:noFill/>
          </a:ln>
        </p:spPr>
      </p:pic>
      <p:cxnSp>
        <p:nvCxnSpPr>
          <p:cNvPr id="765" name="Google Shape;765;p66"/>
          <p:cNvCxnSpPr/>
          <p:nvPr/>
        </p:nvCxnSpPr>
        <p:spPr>
          <a:xfrm>
            <a:off x="4949600" y="2714625"/>
            <a:ext cx="285900" cy="204000"/>
          </a:xfrm>
          <a:prstGeom prst="straightConnector1">
            <a:avLst/>
          </a:prstGeom>
          <a:noFill/>
          <a:ln cap="flat" cmpd="sng" w="19050">
            <a:solidFill>
              <a:srgbClr val="222222"/>
            </a:solidFill>
            <a:prstDash val="solid"/>
            <a:round/>
            <a:headEnd len="med" w="med" type="none"/>
            <a:tailEnd len="med" w="med" type="triangle"/>
          </a:ln>
        </p:spPr>
      </p:cxnSp>
      <p:cxnSp>
        <p:nvCxnSpPr>
          <p:cNvPr id="766" name="Google Shape;766;p66"/>
          <p:cNvCxnSpPr>
            <a:stCxn id="764" idx="3"/>
          </p:cNvCxnSpPr>
          <p:nvPr/>
        </p:nvCxnSpPr>
        <p:spPr>
          <a:xfrm>
            <a:off x="4929200" y="3199215"/>
            <a:ext cx="285900" cy="5400"/>
          </a:xfrm>
          <a:prstGeom prst="straightConnector1">
            <a:avLst/>
          </a:prstGeom>
          <a:noFill/>
          <a:ln cap="flat" cmpd="sng" w="19050">
            <a:solidFill>
              <a:srgbClr val="222222"/>
            </a:solidFill>
            <a:prstDash val="solid"/>
            <a:round/>
            <a:headEnd len="med" w="med" type="none"/>
            <a:tailEnd len="med" w="med" type="triangle"/>
          </a:ln>
        </p:spPr>
      </p:cxnSp>
      <p:cxnSp>
        <p:nvCxnSpPr>
          <p:cNvPr id="767" name="Google Shape;767;p66"/>
          <p:cNvCxnSpPr/>
          <p:nvPr/>
        </p:nvCxnSpPr>
        <p:spPr>
          <a:xfrm flipH="1" rot="10800000">
            <a:off x="4929200" y="3571900"/>
            <a:ext cx="357300" cy="51000"/>
          </a:xfrm>
          <a:prstGeom prst="straightConnector1">
            <a:avLst/>
          </a:prstGeom>
          <a:noFill/>
          <a:ln cap="flat" cmpd="sng" w="19050">
            <a:solidFill>
              <a:srgbClr val="222222"/>
            </a:solidFill>
            <a:prstDash val="solid"/>
            <a:round/>
            <a:headEnd len="med" w="med" type="none"/>
            <a:tailEnd len="med" w="med" type="triangle"/>
          </a:ln>
        </p:spPr>
      </p:cxnSp>
      <p:cxnSp>
        <p:nvCxnSpPr>
          <p:cNvPr id="768" name="Google Shape;768;p66"/>
          <p:cNvCxnSpPr/>
          <p:nvPr/>
        </p:nvCxnSpPr>
        <p:spPr>
          <a:xfrm>
            <a:off x="7368275" y="2755450"/>
            <a:ext cx="1775700" cy="600"/>
          </a:xfrm>
          <a:prstGeom prst="bentConnector3">
            <a:avLst>
              <a:gd fmla="val 50000" name="adj1"/>
            </a:avLst>
          </a:prstGeom>
          <a:noFill/>
          <a:ln cap="flat" cmpd="sng" w="28575">
            <a:solidFill>
              <a:srgbClr val="222222"/>
            </a:solidFill>
            <a:prstDash val="solid"/>
            <a:round/>
            <a:headEnd len="med" w="med" type="none"/>
            <a:tailEnd len="med" w="med" type="none"/>
          </a:ln>
        </p:spPr>
      </p:cxnSp>
      <p:cxnSp>
        <p:nvCxnSpPr>
          <p:cNvPr id="769" name="Google Shape;769;p66"/>
          <p:cNvCxnSpPr/>
          <p:nvPr/>
        </p:nvCxnSpPr>
        <p:spPr>
          <a:xfrm flipH="1" rot="-5400000">
            <a:off x="6755950" y="3367750"/>
            <a:ext cx="1194000" cy="10200"/>
          </a:xfrm>
          <a:prstGeom prst="bentConnector3">
            <a:avLst>
              <a:gd fmla="val 50000" name="adj1"/>
            </a:avLst>
          </a:prstGeom>
          <a:noFill/>
          <a:ln cap="flat" cmpd="sng" w="28575">
            <a:solidFill>
              <a:srgbClr val="222222"/>
            </a:solidFill>
            <a:prstDash val="solid"/>
            <a:round/>
            <a:headEnd len="med" w="med" type="none"/>
            <a:tailEnd len="med" w="med" type="none"/>
          </a:ln>
        </p:spPr>
      </p:cxnSp>
      <p:cxnSp>
        <p:nvCxnSpPr>
          <p:cNvPr id="770" name="Google Shape;770;p66"/>
          <p:cNvCxnSpPr/>
          <p:nvPr/>
        </p:nvCxnSpPr>
        <p:spPr>
          <a:xfrm flipH="1" rot="10800000">
            <a:off x="7368275" y="3969900"/>
            <a:ext cx="1765500" cy="10200"/>
          </a:xfrm>
          <a:prstGeom prst="bentConnector3">
            <a:avLst>
              <a:gd fmla="val 50000" name="adj1"/>
            </a:avLst>
          </a:prstGeom>
          <a:noFill/>
          <a:ln cap="flat" cmpd="sng" w="28575">
            <a:solidFill>
              <a:srgbClr val="22222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74" name="Shape 774"/>
        <p:cNvGrpSpPr/>
        <p:nvPr/>
      </p:nvGrpSpPr>
      <p:grpSpPr>
        <a:xfrm>
          <a:off x="0" y="0"/>
          <a:ext cx="0" cy="0"/>
          <a:chOff x="0" y="0"/>
          <a:chExt cx="0" cy="0"/>
        </a:xfrm>
      </p:grpSpPr>
      <p:sp>
        <p:nvSpPr>
          <p:cNvPr id="775" name="Google Shape;775;p67"/>
          <p:cNvSpPr txBox="1"/>
          <p:nvPr>
            <p:ph type="title"/>
          </p:nvPr>
        </p:nvSpPr>
        <p:spPr>
          <a:xfrm>
            <a:off x="3125200" y="0"/>
            <a:ext cx="2822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222222"/>
                </a:solidFill>
              </a:rPr>
              <a:t>This isn’t New</a:t>
            </a:r>
            <a:endParaRPr b="1">
              <a:solidFill>
                <a:srgbClr val="222222"/>
              </a:solidFill>
            </a:endParaRPr>
          </a:p>
        </p:txBody>
      </p:sp>
      <p:sp>
        <p:nvSpPr>
          <p:cNvPr id="776" name="Google Shape;776;p6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7" name="Google Shape;777;p67"/>
          <p:cNvPicPr preferRelativeResize="0"/>
          <p:nvPr/>
        </p:nvPicPr>
        <p:blipFill>
          <a:blip r:embed="rId3">
            <a:alphaModFix/>
          </a:blip>
          <a:stretch>
            <a:fillRect/>
          </a:stretch>
        </p:blipFill>
        <p:spPr>
          <a:xfrm>
            <a:off x="5778501" y="827801"/>
            <a:ext cx="2324150" cy="969903"/>
          </a:xfrm>
          <a:prstGeom prst="rect">
            <a:avLst/>
          </a:prstGeom>
          <a:noFill/>
          <a:ln>
            <a:noFill/>
          </a:ln>
        </p:spPr>
      </p:pic>
      <p:sp>
        <p:nvSpPr>
          <p:cNvPr id="778" name="Google Shape;778;p67"/>
          <p:cNvSpPr txBox="1"/>
          <p:nvPr/>
        </p:nvSpPr>
        <p:spPr>
          <a:xfrm>
            <a:off x="3526725" y="2291575"/>
            <a:ext cx="38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779" name="Google Shape;779;p67"/>
          <p:cNvPicPr preferRelativeResize="0"/>
          <p:nvPr/>
        </p:nvPicPr>
        <p:blipFill rotWithShape="1">
          <a:blip r:embed="rId4">
            <a:alphaModFix/>
          </a:blip>
          <a:srcRect b="18824" l="0" r="0" t="18824"/>
          <a:stretch/>
        </p:blipFill>
        <p:spPr>
          <a:xfrm>
            <a:off x="3334950" y="931200"/>
            <a:ext cx="2324147" cy="815124"/>
          </a:xfrm>
          <a:prstGeom prst="rect">
            <a:avLst/>
          </a:prstGeom>
          <a:noFill/>
          <a:ln>
            <a:noFill/>
          </a:ln>
        </p:spPr>
      </p:pic>
      <p:graphicFrame>
        <p:nvGraphicFramePr>
          <p:cNvPr id="780" name="Google Shape;780;p67"/>
          <p:cNvGraphicFramePr/>
          <p:nvPr/>
        </p:nvGraphicFramePr>
        <p:xfrm>
          <a:off x="952500" y="742713"/>
          <a:ext cx="3000000" cy="3000000"/>
        </p:xfrm>
        <a:graphic>
          <a:graphicData uri="http://schemas.openxmlformats.org/drawingml/2006/table">
            <a:tbl>
              <a:tblPr>
                <a:noFill/>
                <a:tableStyleId>{690001E5-C0EC-4212-A952-D00BB0FCE436}</a:tableStyleId>
              </a:tblPr>
              <a:tblGrid>
                <a:gridCol w="2413000"/>
                <a:gridCol w="2413000"/>
                <a:gridCol w="2413000"/>
              </a:tblGrid>
              <a:tr h="1136500">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420350">
                <a:tc>
                  <a:txBody>
                    <a:bodyPr/>
                    <a:lstStyle/>
                    <a:p>
                      <a:pPr indent="-317500" lvl="0" marL="457200" rtl="0" algn="l">
                        <a:spcBef>
                          <a:spcPts val="0"/>
                        </a:spcBef>
                        <a:spcAft>
                          <a:spcPts val="0"/>
                        </a:spcAft>
                        <a:buSzPts val="1400"/>
                        <a:buChar char="●"/>
                      </a:pPr>
                      <a:r>
                        <a:rPr lang="en">
                          <a:latin typeface="Lato"/>
                          <a:ea typeface="Lato"/>
                          <a:cs typeface="Lato"/>
                          <a:sym typeface="Lato"/>
                        </a:rPr>
                        <a:t>Samantha Kunzelman, TSgt, USAFAFRL Det 1 Unit Training Manager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Comparison of two systems used at The time AFTR and TBA</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Systems had 61 common functions,</a:t>
                      </a:r>
                      <a:br>
                        <a:rPr lang="en">
                          <a:latin typeface="Lato"/>
                          <a:ea typeface="Lato"/>
                          <a:cs typeface="Lato"/>
                          <a:sym typeface="Lato"/>
                        </a:rPr>
                      </a:br>
                      <a:r>
                        <a:rPr lang="en">
                          <a:latin typeface="Lato"/>
                          <a:ea typeface="Lato"/>
                          <a:cs typeface="Lato"/>
                          <a:sym typeface="Lato"/>
                        </a:rPr>
                        <a:t>TBA 23 unique functions, 16 unique for AFTR</a:t>
                      </a:r>
                      <a:endParaRPr>
                        <a:latin typeface="Lato"/>
                        <a:ea typeface="Lato"/>
                        <a:cs typeface="Lato"/>
                        <a:sym typeface="Lato"/>
                      </a:endParaRPr>
                    </a:p>
                  </a:txBody>
                  <a:tcPr marT="91425" marB="91425" marR="91425" marL="91425"/>
                </a:tc>
                <a:tc>
                  <a:txBody>
                    <a:bodyPr/>
                    <a:lstStyle/>
                    <a:p>
                      <a:pPr indent="-317500" lvl="0" marL="457200" rtl="0" algn="l">
                        <a:spcBef>
                          <a:spcPts val="0"/>
                        </a:spcBef>
                        <a:spcAft>
                          <a:spcPts val="0"/>
                        </a:spcAft>
                        <a:buSzPts val="1400"/>
                        <a:buChar char="●"/>
                      </a:pPr>
                      <a:r>
                        <a:rPr lang="en">
                          <a:latin typeface="Lato"/>
                          <a:ea typeface="Lato"/>
                          <a:cs typeface="Lato"/>
                          <a:sym typeface="Lato"/>
                        </a:rPr>
                        <a:t>… platform’s vision is to </a:t>
                      </a:r>
                      <a:r>
                        <a:rPr b="1" lang="en">
                          <a:latin typeface="Lato"/>
                          <a:ea typeface="Lato"/>
                          <a:cs typeface="Lato"/>
                          <a:sym typeface="Lato"/>
                        </a:rPr>
                        <a:t>centralize LMS platforms</a:t>
                      </a:r>
                      <a:r>
                        <a:rPr lang="en">
                          <a:latin typeface="Lato"/>
                          <a:ea typeface="Lato"/>
                          <a:cs typeface="Lato"/>
                          <a:sym typeface="Lato"/>
                        </a:rPr>
                        <a:t> across the force and allow the student to access multiple databases and training curriculum with a single login, which eliminates the need for Airmen to have multiple passwords for access.</a:t>
                      </a:r>
                      <a:endParaRPr/>
                    </a:p>
                  </a:txBody>
                  <a:tcPr marT="91425" marB="91425" marR="91425" marL="91425"/>
                </a:tc>
                <a:tc>
                  <a:txBody>
                    <a:bodyPr/>
                    <a:lstStyle/>
                    <a:p>
                      <a:pPr indent="-317500" lvl="0" marL="457200" rtl="0" algn="l">
                        <a:spcBef>
                          <a:spcPts val="0"/>
                        </a:spcBef>
                        <a:spcAft>
                          <a:spcPts val="0"/>
                        </a:spcAft>
                        <a:buSzPts val="1400"/>
                        <a:buChar char="●"/>
                      </a:pPr>
                      <a:r>
                        <a:rPr lang="en">
                          <a:latin typeface="Lato"/>
                          <a:ea typeface="Lato"/>
                          <a:cs typeface="Lato"/>
                          <a:sym typeface="Lato"/>
                        </a:rPr>
                        <a:t>… ensure that the products being built will benefit the end user by </a:t>
                      </a:r>
                      <a:r>
                        <a:rPr b="1" lang="en">
                          <a:latin typeface="Lato"/>
                          <a:ea typeface="Lato"/>
                          <a:cs typeface="Lato"/>
                          <a:sym typeface="Lato"/>
                        </a:rPr>
                        <a:t>reducing the manual processes and task saturation that many Airmen face in their day to day jobs.</a:t>
                      </a:r>
                      <a:endParaRPr/>
                    </a:p>
                  </a:txBody>
                  <a:tcPr marT="91425" marB="91425" marR="91425" marL="91425"/>
                </a:tc>
              </a:tr>
            </a:tbl>
          </a:graphicData>
        </a:graphic>
      </p:graphicFrame>
      <p:pic>
        <p:nvPicPr>
          <p:cNvPr id="781" name="Google Shape;781;p67"/>
          <p:cNvPicPr preferRelativeResize="0"/>
          <p:nvPr/>
        </p:nvPicPr>
        <p:blipFill>
          <a:blip r:embed="rId5">
            <a:alphaModFix/>
          </a:blip>
          <a:stretch>
            <a:fillRect/>
          </a:stretch>
        </p:blipFill>
        <p:spPr>
          <a:xfrm>
            <a:off x="1471600" y="784790"/>
            <a:ext cx="1352800" cy="1055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5" name="Shape 785"/>
        <p:cNvGrpSpPr/>
        <p:nvPr/>
      </p:nvGrpSpPr>
      <p:grpSpPr>
        <a:xfrm>
          <a:off x="0" y="0"/>
          <a:ext cx="0" cy="0"/>
          <a:chOff x="0" y="0"/>
          <a:chExt cx="0" cy="0"/>
        </a:xfrm>
      </p:grpSpPr>
      <p:sp>
        <p:nvSpPr>
          <p:cNvPr id="786" name="Google Shape;786;p68"/>
          <p:cNvSpPr/>
          <p:nvPr/>
        </p:nvSpPr>
        <p:spPr>
          <a:xfrm>
            <a:off x="479650" y="931825"/>
            <a:ext cx="7592700" cy="1686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8"/>
          <p:cNvSpPr txBox="1"/>
          <p:nvPr>
            <p:ph idx="1" type="body"/>
          </p:nvPr>
        </p:nvSpPr>
        <p:spPr>
          <a:xfrm>
            <a:off x="1006100" y="841450"/>
            <a:ext cx="6385800" cy="37257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rgbClr val="000000"/>
              </a:buClr>
              <a:buSzPts val="2000"/>
              <a:buChar char="▷"/>
            </a:pPr>
            <a:r>
              <a:rPr lang="en">
                <a:solidFill>
                  <a:srgbClr val="000000"/>
                </a:solidFill>
              </a:rPr>
              <a:t>Military will not take  in  two contracts that compete with each other(Except they already have contract for new platform)</a:t>
            </a:r>
            <a:endParaRPr>
              <a:solidFill>
                <a:srgbClr val="000000"/>
              </a:solidFill>
            </a:endParaRPr>
          </a:p>
          <a:p>
            <a:pPr indent="-355600" lvl="0" marL="457200" rtl="0" algn="l">
              <a:spcBef>
                <a:spcPts val="0"/>
              </a:spcBef>
              <a:spcAft>
                <a:spcPts val="0"/>
              </a:spcAft>
              <a:buClr>
                <a:srgbClr val="000000"/>
              </a:buClr>
              <a:buSzPts val="2000"/>
              <a:buChar char="▷"/>
            </a:pPr>
            <a:r>
              <a:rPr lang="en">
                <a:solidFill>
                  <a:srgbClr val="000000"/>
                </a:solidFill>
              </a:rPr>
              <a:t>Contractor  does not  take  into  inputs of  common airmen  or  UTMs</a:t>
            </a:r>
            <a:endParaRPr>
              <a:solidFill>
                <a:srgbClr val="000000"/>
              </a:solidFill>
            </a:endParaRPr>
          </a:p>
          <a:p>
            <a:pPr indent="0" lvl="0" marL="457200" rtl="0" algn="l">
              <a:spcBef>
                <a:spcPts val="6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sp>
        <p:nvSpPr>
          <p:cNvPr id="788" name="Google Shape;788;p6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9" name="Google Shape;789;p68"/>
          <p:cNvSpPr txBox="1"/>
          <p:nvPr/>
        </p:nvSpPr>
        <p:spPr>
          <a:xfrm>
            <a:off x="3921375" y="3517550"/>
            <a:ext cx="52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90" name="Google Shape;790;p68"/>
          <p:cNvSpPr txBox="1"/>
          <p:nvPr/>
        </p:nvSpPr>
        <p:spPr>
          <a:xfrm>
            <a:off x="347150" y="1643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Raleway"/>
                <a:ea typeface="Raleway"/>
                <a:cs typeface="Raleway"/>
                <a:sym typeface="Raleway"/>
              </a:rPr>
              <a:t>End Points</a:t>
            </a:r>
            <a:endParaRPr b="1" sz="3200">
              <a:latin typeface="Raleway"/>
              <a:ea typeface="Raleway"/>
              <a:cs typeface="Raleway"/>
              <a:sym typeface="Raleway"/>
            </a:endParaRPr>
          </a:p>
        </p:txBody>
      </p:sp>
      <p:pic>
        <p:nvPicPr>
          <p:cNvPr id="791" name="Google Shape;791;p68"/>
          <p:cNvPicPr preferRelativeResize="0"/>
          <p:nvPr/>
        </p:nvPicPr>
        <p:blipFill>
          <a:blip r:embed="rId3">
            <a:alphaModFix/>
          </a:blip>
          <a:stretch>
            <a:fillRect/>
          </a:stretch>
        </p:blipFill>
        <p:spPr>
          <a:xfrm>
            <a:off x="1660250" y="2874200"/>
            <a:ext cx="1686900" cy="1686900"/>
          </a:xfrm>
          <a:prstGeom prst="rect">
            <a:avLst/>
          </a:prstGeom>
          <a:noFill/>
          <a:ln>
            <a:noFill/>
          </a:ln>
        </p:spPr>
      </p:pic>
      <p:pic>
        <p:nvPicPr>
          <p:cNvPr id="792" name="Google Shape;792;p68"/>
          <p:cNvPicPr preferRelativeResize="0"/>
          <p:nvPr/>
        </p:nvPicPr>
        <p:blipFill>
          <a:blip r:embed="rId4">
            <a:alphaModFix/>
          </a:blip>
          <a:stretch>
            <a:fillRect/>
          </a:stretch>
        </p:blipFill>
        <p:spPr>
          <a:xfrm>
            <a:off x="5799275" y="3353100"/>
            <a:ext cx="900150" cy="900150"/>
          </a:xfrm>
          <a:prstGeom prst="rect">
            <a:avLst/>
          </a:prstGeom>
          <a:noFill/>
          <a:ln>
            <a:noFill/>
          </a:ln>
        </p:spPr>
      </p:pic>
      <p:cxnSp>
        <p:nvCxnSpPr>
          <p:cNvPr id="793" name="Google Shape;793;p68"/>
          <p:cNvCxnSpPr/>
          <p:nvPr/>
        </p:nvCxnSpPr>
        <p:spPr>
          <a:xfrm>
            <a:off x="3163025" y="3536825"/>
            <a:ext cx="2463300" cy="575100"/>
          </a:xfrm>
          <a:prstGeom prst="curvedConnector3">
            <a:avLst>
              <a:gd fmla="val 50000" name="adj1"/>
            </a:avLst>
          </a:prstGeom>
          <a:noFill/>
          <a:ln cap="flat" cmpd="sng" w="9525">
            <a:solidFill>
              <a:srgbClr val="222222"/>
            </a:solidFill>
            <a:prstDash val="solid"/>
            <a:round/>
            <a:headEnd len="med" w="med" type="none"/>
            <a:tailEnd len="med" w="med" type="none"/>
          </a:ln>
        </p:spPr>
      </p:cxnSp>
      <p:pic>
        <p:nvPicPr>
          <p:cNvPr id="794" name="Google Shape;794;p68"/>
          <p:cNvPicPr preferRelativeResize="0"/>
          <p:nvPr/>
        </p:nvPicPr>
        <p:blipFill rotWithShape="1">
          <a:blip r:embed="rId5">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9"/>
          <p:cNvSpPr txBox="1"/>
          <p:nvPr>
            <p:ph type="ctrTitle"/>
          </p:nvPr>
        </p:nvSpPr>
        <p:spPr>
          <a:xfrm>
            <a:off x="624575" y="8281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222222"/>
                </a:solidFill>
              </a:rPr>
              <a:t>Thank You</a:t>
            </a:r>
            <a:endParaRPr sz="5000">
              <a:solidFill>
                <a:srgbClr val="222222"/>
              </a:solidFill>
            </a:endParaRPr>
          </a:p>
        </p:txBody>
      </p:sp>
      <p:sp>
        <p:nvSpPr>
          <p:cNvPr id="800" name="Google Shape;800;p69"/>
          <p:cNvSpPr txBox="1"/>
          <p:nvPr>
            <p:ph idx="1" type="subTitle"/>
          </p:nvPr>
        </p:nvSpPr>
        <p:spPr>
          <a:xfrm>
            <a:off x="624575" y="21793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Director H4D: Gloria Choo</a:t>
            </a:r>
            <a:endParaRPr>
              <a:solidFill>
                <a:srgbClr val="222222"/>
              </a:solidFill>
            </a:endParaRPr>
          </a:p>
          <a:p>
            <a:pPr indent="0" lvl="0" marL="0" rtl="0" algn="ctr">
              <a:spcBef>
                <a:spcPts val="0"/>
              </a:spcBef>
              <a:spcAft>
                <a:spcPts val="0"/>
              </a:spcAft>
              <a:buNone/>
            </a:pPr>
            <a:r>
              <a:rPr lang="en">
                <a:solidFill>
                  <a:srgbClr val="222222"/>
                </a:solidFill>
              </a:rPr>
              <a:t>Instructor: Jeff Hui</a:t>
            </a:r>
            <a:endParaRPr>
              <a:solidFill>
                <a:srgbClr val="222222"/>
              </a:solidFill>
            </a:endParaRPr>
          </a:p>
          <a:p>
            <a:pPr indent="0" lvl="0" marL="0" rtl="0" algn="ctr">
              <a:spcBef>
                <a:spcPts val="0"/>
              </a:spcBef>
              <a:spcAft>
                <a:spcPts val="0"/>
              </a:spcAft>
              <a:buNone/>
            </a:pPr>
            <a:r>
              <a:rPr lang="en">
                <a:solidFill>
                  <a:srgbClr val="222222"/>
                </a:solidFill>
              </a:rPr>
              <a:t>Mentor: MSgt Santos</a:t>
            </a:r>
            <a:endParaRPr>
              <a:solidFill>
                <a:srgbClr val="222222"/>
              </a:solidFill>
            </a:endParaRPr>
          </a:p>
          <a:p>
            <a:pPr indent="0" lvl="0" marL="0" rtl="0" algn="ctr">
              <a:spcBef>
                <a:spcPts val="0"/>
              </a:spcBef>
              <a:spcAft>
                <a:spcPts val="0"/>
              </a:spcAft>
              <a:buNone/>
            </a:pPr>
            <a:r>
              <a:rPr lang="en">
                <a:solidFill>
                  <a:srgbClr val="222222"/>
                </a:solidFill>
              </a:rPr>
              <a:t>Attendees</a:t>
            </a:r>
            <a:endParaRPr>
              <a:solidFill>
                <a:srgbClr val="222222"/>
              </a:solidFill>
            </a:endParaRPr>
          </a:p>
        </p:txBody>
      </p:sp>
      <p:sp>
        <p:nvSpPr>
          <p:cNvPr id="801" name="Google Shape;801;p69"/>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222222"/>
                </a:solidFill>
              </a:rPr>
              <a:t>‹#›</a:t>
            </a:fld>
            <a:endParaRPr>
              <a:solidFill>
                <a:srgbClr val="222222"/>
              </a:solidFill>
            </a:endParaRPr>
          </a:p>
        </p:txBody>
      </p:sp>
      <p:pic>
        <p:nvPicPr>
          <p:cNvPr id="802" name="Google Shape;802;p69"/>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803" name="Google Shape;803;p69"/>
          <p:cNvPicPr preferRelativeResize="0"/>
          <p:nvPr/>
        </p:nvPicPr>
        <p:blipFill rotWithShape="1">
          <a:blip r:embed="rId4">
            <a:alphaModFix amt="11000"/>
          </a:blip>
          <a:srcRect b="-2329" l="0" r="0" t="2330"/>
          <a:stretch/>
        </p:blipFill>
        <p:spPr>
          <a:xfrm>
            <a:off x="1169100" y="828139"/>
            <a:ext cx="6683350" cy="5216750"/>
          </a:xfrm>
          <a:prstGeom prst="rect">
            <a:avLst/>
          </a:prstGeom>
          <a:noFill/>
          <a:ln>
            <a:noFill/>
          </a:ln>
        </p:spPr>
      </p:pic>
      <p:pic>
        <p:nvPicPr>
          <p:cNvPr id="804" name="Google Shape;804;p69"/>
          <p:cNvPicPr preferRelativeResize="0"/>
          <p:nvPr/>
        </p:nvPicPr>
        <p:blipFill>
          <a:blip r:embed="rId5">
            <a:alphaModFix/>
          </a:blip>
          <a:stretch>
            <a:fillRect/>
          </a:stretch>
        </p:blipFill>
        <p:spPr>
          <a:xfrm>
            <a:off x="7812613" y="-12"/>
            <a:ext cx="1247775" cy="1381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8" name="Shape 808"/>
        <p:cNvGrpSpPr/>
        <p:nvPr/>
      </p:nvGrpSpPr>
      <p:grpSpPr>
        <a:xfrm>
          <a:off x="0" y="0"/>
          <a:ext cx="0" cy="0"/>
          <a:chOff x="0" y="0"/>
          <a:chExt cx="0" cy="0"/>
        </a:xfrm>
      </p:grpSpPr>
      <p:sp>
        <p:nvSpPr>
          <p:cNvPr id="809" name="Google Shape;809;p70"/>
          <p:cNvSpPr txBox="1"/>
          <p:nvPr/>
        </p:nvSpPr>
        <p:spPr>
          <a:xfrm>
            <a:off x="3394225" y="346375"/>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Authentication</a:t>
            </a:r>
            <a:endParaRPr sz="2400">
              <a:latin typeface="Montserrat"/>
              <a:ea typeface="Montserrat"/>
              <a:cs typeface="Montserrat"/>
              <a:sym typeface="Montserrat"/>
            </a:endParaRPr>
          </a:p>
        </p:txBody>
      </p:sp>
      <p:pic>
        <p:nvPicPr>
          <p:cNvPr id="810" name="Google Shape;810;p70"/>
          <p:cNvPicPr preferRelativeResize="0"/>
          <p:nvPr/>
        </p:nvPicPr>
        <p:blipFill>
          <a:blip r:embed="rId3">
            <a:alphaModFix/>
          </a:blip>
          <a:stretch>
            <a:fillRect/>
          </a:stretch>
        </p:blipFill>
        <p:spPr>
          <a:xfrm>
            <a:off x="1841188" y="1307850"/>
            <a:ext cx="5461617" cy="3530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4" name="Shape 814"/>
        <p:cNvGrpSpPr/>
        <p:nvPr/>
      </p:nvGrpSpPr>
      <p:grpSpPr>
        <a:xfrm>
          <a:off x="0" y="0"/>
          <a:ext cx="0" cy="0"/>
          <a:chOff x="0" y="0"/>
          <a:chExt cx="0" cy="0"/>
        </a:xfrm>
      </p:grpSpPr>
      <p:sp>
        <p:nvSpPr>
          <p:cNvPr id="815" name="Google Shape;815;p7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71"/>
          <p:cNvSpPr txBox="1"/>
          <p:nvPr/>
        </p:nvSpPr>
        <p:spPr>
          <a:xfrm>
            <a:off x="1790225" y="10275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Dashboard Visualization</a:t>
            </a:r>
            <a:endParaRPr sz="2400">
              <a:latin typeface="Montserrat"/>
              <a:ea typeface="Montserrat"/>
              <a:cs typeface="Montserrat"/>
              <a:sym typeface="Montserrat"/>
            </a:endParaRPr>
          </a:p>
        </p:txBody>
      </p:sp>
      <p:pic>
        <p:nvPicPr>
          <p:cNvPr id="817" name="Google Shape;817;p71"/>
          <p:cNvPicPr preferRelativeResize="0"/>
          <p:nvPr/>
        </p:nvPicPr>
        <p:blipFill>
          <a:blip r:embed="rId3">
            <a:alphaModFix/>
          </a:blip>
          <a:stretch>
            <a:fillRect/>
          </a:stretch>
        </p:blipFill>
        <p:spPr>
          <a:xfrm>
            <a:off x="391606" y="691975"/>
            <a:ext cx="7956086" cy="5143498"/>
          </a:xfrm>
          <a:prstGeom prst="rect">
            <a:avLst/>
          </a:prstGeom>
          <a:noFill/>
          <a:ln>
            <a:noFill/>
          </a:ln>
        </p:spPr>
      </p:pic>
      <p:sp>
        <p:nvSpPr>
          <p:cNvPr id="818" name="Google Shape;818;p71"/>
          <p:cNvSpPr txBox="1"/>
          <p:nvPr/>
        </p:nvSpPr>
        <p:spPr>
          <a:xfrm>
            <a:off x="803800" y="4533200"/>
            <a:ext cx="38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19" name="Google Shape;819;p71"/>
          <p:cNvSpPr txBox="1"/>
          <p:nvPr/>
        </p:nvSpPr>
        <p:spPr>
          <a:xfrm>
            <a:off x="6299225" y="824475"/>
            <a:ext cx="285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Gain:  Better Visualization for UTMs</a:t>
            </a:r>
            <a:endParaRPr>
              <a:latin typeface="Lato"/>
              <a:ea typeface="Lato"/>
              <a:cs typeface="Lato"/>
              <a:sym typeface="Lato"/>
            </a:endParaRPr>
          </a:p>
        </p:txBody>
      </p:sp>
      <p:sp>
        <p:nvSpPr>
          <p:cNvPr id="820" name="Google Shape;820;p71"/>
          <p:cNvSpPr txBox="1"/>
          <p:nvPr/>
        </p:nvSpPr>
        <p:spPr>
          <a:xfrm>
            <a:off x="6326300" y="2205100"/>
            <a:ext cx="283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“You’re already way ahead of what we have with these charts” - </a:t>
            </a:r>
            <a:r>
              <a:rPr i="1" lang="en">
                <a:solidFill>
                  <a:srgbClr val="222222"/>
                </a:solidFill>
                <a:highlight>
                  <a:srgbClr val="FFFFFF"/>
                </a:highlight>
                <a:latin typeface="Lato"/>
                <a:ea typeface="Lato"/>
                <a:cs typeface="Lato"/>
                <a:sym typeface="Lato"/>
              </a:rPr>
              <a:t>TSgt John Toms - Training Manager</a:t>
            </a:r>
            <a:endParaRPr i="1">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4" name="Shape 824"/>
        <p:cNvGrpSpPr/>
        <p:nvPr/>
      </p:nvGrpSpPr>
      <p:grpSpPr>
        <a:xfrm>
          <a:off x="0" y="0"/>
          <a:ext cx="0" cy="0"/>
          <a:chOff x="0" y="0"/>
          <a:chExt cx="0" cy="0"/>
        </a:xfrm>
      </p:grpSpPr>
      <p:sp>
        <p:nvSpPr>
          <p:cNvPr id="825" name="Google Shape;825;p72"/>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6" name="Google Shape;826;p72"/>
          <p:cNvSpPr txBox="1"/>
          <p:nvPr/>
        </p:nvSpPr>
        <p:spPr>
          <a:xfrm>
            <a:off x="1195975" y="231325"/>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Profiles List</a:t>
            </a:r>
            <a:endParaRPr sz="2400">
              <a:latin typeface="Montserrat"/>
              <a:ea typeface="Montserrat"/>
              <a:cs typeface="Montserrat"/>
              <a:sym typeface="Montserrat"/>
            </a:endParaRPr>
          </a:p>
        </p:txBody>
      </p:sp>
      <p:pic>
        <p:nvPicPr>
          <p:cNvPr id="827" name="Google Shape;827;p72"/>
          <p:cNvPicPr preferRelativeResize="0"/>
          <p:nvPr/>
        </p:nvPicPr>
        <p:blipFill>
          <a:blip r:embed="rId3">
            <a:alphaModFix/>
          </a:blip>
          <a:stretch>
            <a:fillRect/>
          </a:stretch>
        </p:blipFill>
        <p:spPr>
          <a:xfrm>
            <a:off x="425550" y="829125"/>
            <a:ext cx="6063273" cy="3943826"/>
          </a:xfrm>
          <a:prstGeom prst="rect">
            <a:avLst/>
          </a:prstGeom>
          <a:noFill/>
          <a:ln>
            <a:noFill/>
          </a:ln>
        </p:spPr>
      </p:pic>
      <p:sp>
        <p:nvSpPr>
          <p:cNvPr id="828" name="Google Shape;828;p72"/>
          <p:cNvSpPr txBox="1"/>
          <p:nvPr/>
        </p:nvSpPr>
        <p:spPr>
          <a:xfrm>
            <a:off x="6752425" y="1117975"/>
            <a:ext cx="2277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Gains: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Most needed filtering</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EDIP</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AFSC</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PAS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Work Center</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Due soon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Expired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1-click notify</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Notify all airman with expired trainings</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9" name="Shape 179"/>
        <p:cNvGrpSpPr/>
        <p:nvPr/>
      </p:nvGrpSpPr>
      <p:grpSpPr>
        <a:xfrm>
          <a:off x="0" y="0"/>
          <a:ext cx="0" cy="0"/>
          <a:chOff x="0" y="0"/>
          <a:chExt cx="0" cy="0"/>
        </a:xfrm>
      </p:grpSpPr>
      <p:pic>
        <p:nvPicPr>
          <p:cNvPr id="180" name="Google Shape;180;p28"/>
          <p:cNvPicPr preferRelativeResize="0"/>
          <p:nvPr/>
        </p:nvPicPr>
        <p:blipFill rotWithShape="1">
          <a:blip r:embed="rId3">
            <a:alphaModFix amt="7000"/>
          </a:blip>
          <a:srcRect b="-2329" l="0" r="0" t="2330"/>
          <a:stretch/>
        </p:blipFill>
        <p:spPr>
          <a:xfrm>
            <a:off x="1233675" y="843089"/>
            <a:ext cx="6683350" cy="5216750"/>
          </a:xfrm>
          <a:prstGeom prst="rect">
            <a:avLst/>
          </a:prstGeom>
          <a:noFill/>
          <a:ln>
            <a:noFill/>
          </a:ln>
        </p:spPr>
      </p:pic>
      <p:sp>
        <p:nvSpPr>
          <p:cNvPr id="181" name="Google Shape;181;p28"/>
          <p:cNvSpPr txBox="1"/>
          <p:nvPr>
            <p:ph type="title"/>
          </p:nvPr>
        </p:nvSpPr>
        <p:spPr>
          <a:xfrm>
            <a:off x="230275" y="3014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222222"/>
                </a:solidFill>
              </a:rPr>
              <a:t>Problem </a:t>
            </a:r>
            <a:r>
              <a:rPr b="1" lang="en">
                <a:solidFill>
                  <a:srgbClr val="222222"/>
                </a:solidFill>
              </a:rPr>
              <a:t>Statement</a:t>
            </a:r>
            <a:endParaRPr b="1">
              <a:solidFill>
                <a:srgbClr val="222222"/>
              </a:solidFill>
            </a:endParaRPr>
          </a:p>
        </p:txBody>
      </p:sp>
      <p:sp>
        <p:nvSpPr>
          <p:cNvPr id="182" name="Google Shape;182;p28"/>
          <p:cNvSpPr txBox="1"/>
          <p:nvPr>
            <p:ph idx="1" type="body"/>
          </p:nvPr>
        </p:nvSpPr>
        <p:spPr>
          <a:xfrm>
            <a:off x="230275" y="1827000"/>
            <a:ext cx="31368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Original Problem Statement</a:t>
            </a:r>
            <a:r>
              <a:rPr lang="en" sz="1400">
                <a:solidFill>
                  <a:srgbClr val="222222"/>
                </a:solidFill>
              </a:rPr>
              <a:t>:</a:t>
            </a:r>
            <a:br>
              <a:rPr lang="en" sz="1400">
                <a:solidFill>
                  <a:srgbClr val="222222"/>
                </a:solidFill>
              </a:rPr>
            </a:br>
            <a:r>
              <a:rPr lang="en" sz="1400">
                <a:solidFill>
                  <a:srgbClr val="222222"/>
                </a:solidFill>
              </a:rPr>
              <a:t>UTMs tracking individuals’ progress across multiple platform, but data is not consolidated and  system is not user-friendly.  UTMs  use these disparate systems along with Excel documents to track all personnel certificates</a:t>
            </a:r>
            <a:endParaRPr>
              <a:solidFill>
                <a:srgbClr val="222222"/>
              </a:solidFill>
            </a:endParaRPr>
          </a:p>
        </p:txBody>
      </p:sp>
      <p:sp>
        <p:nvSpPr>
          <p:cNvPr id="183" name="Google Shape;183;p28"/>
          <p:cNvSpPr txBox="1"/>
          <p:nvPr>
            <p:ph idx="2" type="body"/>
          </p:nvPr>
        </p:nvSpPr>
        <p:spPr>
          <a:xfrm>
            <a:off x="5702806" y="1782475"/>
            <a:ext cx="31368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rPr>
              <a:t>Final Problem Statement</a:t>
            </a:r>
            <a:r>
              <a:rPr lang="en" sz="1400">
                <a:solidFill>
                  <a:srgbClr val="222222"/>
                </a:solidFill>
              </a:rPr>
              <a:t>:</a:t>
            </a:r>
            <a:br>
              <a:rPr lang="en" sz="1400">
                <a:solidFill>
                  <a:srgbClr val="222222"/>
                </a:solidFill>
              </a:rPr>
            </a:br>
            <a:r>
              <a:rPr lang="en" sz="1400">
                <a:solidFill>
                  <a:srgbClr val="222222"/>
                </a:solidFill>
              </a:rPr>
              <a:t>Multiple redundant manual inputs by UTMs increase chance of human error thus leading to the l</a:t>
            </a:r>
            <a:r>
              <a:rPr b="1" lang="en" sz="1400">
                <a:solidFill>
                  <a:srgbClr val="222222"/>
                </a:solidFill>
              </a:rPr>
              <a:t>ack of unit deployment readiness</a:t>
            </a:r>
            <a:r>
              <a:rPr lang="en" sz="1400">
                <a:solidFill>
                  <a:srgbClr val="222222"/>
                </a:solidFill>
              </a:rPr>
              <a:t>. UTMs need a consolidated platform to use for training/certifications tracking that </a:t>
            </a:r>
            <a:r>
              <a:rPr b="1" lang="en" sz="1400">
                <a:solidFill>
                  <a:srgbClr val="222222"/>
                </a:solidFill>
              </a:rPr>
              <a:t>reduces redundancy</a:t>
            </a:r>
            <a:r>
              <a:rPr lang="en" sz="1400">
                <a:solidFill>
                  <a:srgbClr val="222222"/>
                </a:solidFill>
              </a:rPr>
              <a:t> and provides </a:t>
            </a:r>
            <a:r>
              <a:rPr b="1" lang="en" sz="1400">
                <a:solidFill>
                  <a:srgbClr val="222222"/>
                </a:solidFill>
              </a:rPr>
              <a:t>automation </a:t>
            </a:r>
            <a:r>
              <a:rPr lang="en" sz="1400">
                <a:solidFill>
                  <a:srgbClr val="222222"/>
                </a:solidFill>
              </a:rPr>
              <a:t>in possible areas, to increase unit readiness rate.</a:t>
            </a:r>
            <a:endParaRPr>
              <a:solidFill>
                <a:srgbClr val="222222"/>
              </a:solidFill>
            </a:endParaRPr>
          </a:p>
        </p:txBody>
      </p:sp>
      <p:sp>
        <p:nvSpPr>
          <p:cNvPr id="184" name="Google Shape;184;p2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8"/>
          <p:cNvSpPr/>
          <p:nvPr/>
        </p:nvSpPr>
        <p:spPr>
          <a:xfrm>
            <a:off x="3490225" y="2388050"/>
            <a:ext cx="2000100" cy="928800"/>
          </a:xfrm>
          <a:prstGeom prst="rightArrow">
            <a:avLst>
              <a:gd fmla="val 50000" name="adj1"/>
              <a:gd fmla="val 50000" name="adj2"/>
            </a:avLst>
          </a:prstGeom>
          <a:solidFill>
            <a:srgbClr val="222222"/>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7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73"/>
          <p:cNvSpPr txBox="1"/>
          <p:nvPr/>
        </p:nvSpPr>
        <p:spPr>
          <a:xfrm>
            <a:off x="896200" y="29220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Service Member Profile</a:t>
            </a:r>
            <a:endParaRPr sz="2400">
              <a:latin typeface="Montserrat"/>
              <a:ea typeface="Montserrat"/>
              <a:cs typeface="Montserrat"/>
              <a:sym typeface="Montserrat"/>
            </a:endParaRPr>
          </a:p>
        </p:txBody>
      </p:sp>
      <p:pic>
        <p:nvPicPr>
          <p:cNvPr id="835" name="Google Shape;835;p73"/>
          <p:cNvPicPr preferRelativeResize="0"/>
          <p:nvPr/>
        </p:nvPicPr>
        <p:blipFill rotWithShape="1">
          <a:blip r:embed="rId3">
            <a:alphaModFix/>
          </a:blip>
          <a:srcRect b="32134" l="22564" r="0" t="0"/>
          <a:stretch/>
        </p:blipFill>
        <p:spPr>
          <a:xfrm>
            <a:off x="265825" y="995875"/>
            <a:ext cx="4278624" cy="2396251"/>
          </a:xfrm>
          <a:prstGeom prst="rect">
            <a:avLst/>
          </a:prstGeom>
          <a:noFill/>
          <a:ln>
            <a:noFill/>
          </a:ln>
        </p:spPr>
      </p:pic>
      <p:pic>
        <p:nvPicPr>
          <p:cNvPr id="836" name="Google Shape;836;p73"/>
          <p:cNvPicPr preferRelativeResize="0"/>
          <p:nvPr/>
        </p:nvPicPr>
        <p:blipFill rotWithShape="1">
          <a:blip r:embed="rId4">
            <a:alphaModFix/>
          </a:blip>
          <a:srcRect b="42446" l="22510" r="0" t="1540"/>
          <a:stretch/>
        </p:blipFill>
        <p:spPr>
          <a:xfrm>
            <a:off x="3901725" y="2300675"/>
            <a:ext cx="5127552" cy="2396251"/>
          </a:xfrm>
          <a:prstGeom prst="rect">
            <a:avLst/>
          </a:prstGeom>
          <a:noFill/>
          <a:ln>
            <a:noFill/>
          </a:ln>
        </p:spPr>
      </p:pic>
      <p:sp>
        <p:nvSpPr>
          <p:cNvPr id="837" name="Google Shape;837;p73"/>
          <p:cNvSpPr/>
          <p:nvPr/>
        </p:nvSpPr>
        <p:spPr>
          <a:xfrm rot="5400000">
            <a:off x="4241825" y="1278275"/>
            <a:ext cx="450300" cy="1411800"/>
          </a:xfrm>
          <a:prstGeom prst="bentArrow">
            <a:avLst>
              <a:gd fmla="val 25000" name="adj1"/>
              <a:gd fmla="val 25000" name="adj2"/>
              <a:gd fmla="val 25000" name="adj3"/>
              <a:gd fmla="val 43750" name="adj4"/>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3"/>
          <p:cNvSpPr/>
          <p:nvPr/>
        </p:nvSpPr>
        <p:spPr>
          <a:xfrm>
            <a:off x="2616150" y="1716800"/>
            <a:ext cx="534300" cy="313500"/>
          </a:xfrm>
          <a:prstGeom prst="frame">
            <a:avLst>
              <a:gd fmla="val 16653"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2" name="Shape 842"/>
        <p:cNvGrpSpPr/>
        <p:nvPr/>
      </p:nvGrpSpPr>
      <p:grpSpPr>
        <a:xfrm>
          <a:off x="0" y="0"/>
          <a:ext cx="0" cy="0"/>
          <a:chOff x="0" y="0"/>
          <a:chExt cx="0" cy="0"/>
        </a:xfrm>
      </p:grpSpPr>
      <p:sp>
        <p:nvSpPr>
          <p:cNvPr id="843" name="Google Shape;843;p7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4" name="Google Shape;844;p74"/>
          <p:cNvSpPr txBox="1"/>
          <p:nvPr/>
        </p:nvSpPr>
        <p:spPr>
          <a:xfrm>
            <a:off x="176325" y="12980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Mass Training Update</a:t>
            </a:r>
            <a:endParaRPr sz="2400">
              <a:latin typeface="Montserrat"/>
              <a:ea typeface="Montserrat"/>
              <a:cs typeface="Montserrat"/>
              <a:sym typeface="Montserrat"/>
            </a:endParaRPr>
          </a:p>
        </p:txBody>
      </p:sp>
      <p:pic>
        <p:nvPicPr>
          <p:cNvPr id="845" name="Google Shape;845;p74"/>
          <p:cNvPicPr preferRelativeResize="0"/>
          <p:nvPr/>
        </p:nvPicPr>
        <p:blipFill rotWithShape="1">
          <a:blip r:embed="rId3">
            <a:alphaModFix/>
          </a:blip>
          <a:srcRect b="22118" l="0" r="0" t="0"/>
          <a:stretch/>
        </p:blipFill>
        <p:spPr>
          <a:xfrm>
            <a:off x="176325" y="901800"/>
            <a:ext cx="5461601" cy="2749776"/>
          </a:xfrm>
          <a:prstGeom prst="rect">
            <a:avLst/>
          </a:prstGeom>
          <a:noFill/>
          <a:ln>
            <a:noFill/>
          </a:ln>
        </p:spPr>
      </p:pic>
      <p:sp>
        <p:nvSpPr>
          <p:cNvPr id="846" name="Google Shape;846;p74"/>
          <p:cNvSpPr txBox="1"/>
          <p:nvPr/>
        </p:nvSpPr>
        <p:spPr>
          <a:xfrm>
            <a:off x="176325" y="3764975"/>
            <a:ext cx="308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Used similar mass Training Update as current</a:t>
            </a:r>
            <a:endParaRPr>
              <a:latin typeface="Lato"/>
              <a:ea typeface="Lato"/>
              <a:cs typeface="Lato"/>
              <a:sym typeface="Lato"/>
            </a:endParaRPr>
          </a:p>
        </p:txBody>
      </p:sp>
      <p:sp>
        <p:nvSpPr>
          <p:cNvPr id="847" name="Google Shape;847;p74"/>
          <p:cNvSpPr txBox="1"/>
          <p:nvPr/>
        </p:nvSpPr>
        <p:spPr>
          <a:xfrm>
            <a:off x="216825" y="4380575"/>
            <a:ext cx="30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Gain:  Automated Mass or Single Notification</a:t>
            </a:r>
            <a:endParaRPr>
              <a:latin typeface="Lato"/>
              <a:ea typeface="Lato"/>
              <a:cs typeface="Lato"/>
              <a:sym typeface="Lato"/>
            </a:endParaRPr>
          </a:p>
        </p:txBody>
      </p:sp>
      <p:sp>
        <p:nvSpPr>
          <p:cNvPr id="848" name="Google Shape;848;p74"/>
          <p:cNvSpPr txBox="1"/>
          <p:nvPr/>
        </p:nvSpPr>
        <p:spPr>
          <a:xfrm>
            <a:off x="3263925" y="3764975"/>
            <a:ext cx="237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 don’t have a notification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system”</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2" name="Shape 852"/>
        <p:cNvGrpSpPr/>
        <p:nvPr/>
      </p:nvGrpSpPr>
      <p:grpSpPr>
        <a:xfrm>
          <a:off x="0" y="0"/>
          <a:ext cx="0" cy="0"/>
          <a:chOff x="0" y="0"/>
          <a:chExt cx="0" cy="0"/>
        </a:xfrm>
      </p:grpSpPr>
      <p:sp>
        <p:nvSpPr>
          <p:cNvPr id="853" name="Google Shape;853;p7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75"/>
          <p:cNvSpPr txBox="1"/>
          <p:nvPr/>
        </p:nvSpPr>
        <p:spPr>
          <a:xfrm>
            <a:off x="241725" y="89175"/>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Montserrat"/>
                <a:ea typeface="Montserrat"/>
                <a:cs typeface="Montserrat"/>
                <a:sym typeface="Montserrat"/>
              </a:rPr>
              <a:t>Excel Report Import / Export</a:t>
            </a:r>
            <a:endParaRPr sz="2400">
              <a:latin typeface="Montserrat"/>
              <a:ea typeface="Montserrat"/>
              <a:cs typeface="Montserrat"/>
              <a:sym typeface="Montserrat"/>
            </a:endParaRPr>
          </a:p>
        </p:txBody>
      </p:sp>
      <p:pic>
        <p:nvPicPr>
          <p:cNvPr id="855" name="Google Shape;855;p75"/>
          <p:cNvPicPr preferRelativeResize="0"/>
          <p:nvPr/>
        </p:nvPicPr>
        <p:blipFill>
          <a:blip r:embed="rId3">
            <a:alphaModFix/>
          </a:blip>
          <a:stretch>
            <a:fillRect/>
          </a:stretch>
        </p:blipFill>
        <p:spPr>
          <a:xfrm>
            <a:off x="241713" y="1003275"/>
            <a:ext cx="5461617" cy="3530850"/>
          </a:xfrm>
          <a:prstGeom prst="rect">
            <a:avLst/>
          </a:prstGeom>
          <a:noFill/>
          <a:ln>
            <a:noFill/>
          </a:ln>
        </p:spPr>
      </p:pic>
      <p:sp>
        <p:nvSpPr>
          <p:cNvPr id="856" name="Google Shape;856;p75"/>
          <p:cNvSpPr txBox="1"/>
          <p:nvPr/>
        </p:nvSpPr>
        <p:spPr>
          <a:xfrm>
            <a:off x="5913000" y="1011150"/>
            <a:ext cx="3006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Gain: Easy integration with legacy system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Download and upload excel files</a:t>
            </a:r>
            <a:endParaRPr>
              <a:latin typeface="Lato"/>
              <a:ea typeface="Lato"/>
              <a:cs typeface="Lato"/>
              <a:sym typeface="Lato"/>
            </a:endParaRPr>
          </a:p>
        </p:txBody>
      </p:sp>
      <p:pic>
        <p:nvPicPr>
          <p:cNvPr id="857" name="Google Shape;857;p75"/>
          <p:cNvPicPr preferRelativeResize="0"/>
          <p:nvPr/>
        </p:nvPicPr>
        <p:blipFill>
          <a:blip r:embed="rId4">
            <a:alphaModFix/>
          </a:blip>
          <a:stretch>
            <a:fillRect/>
          </a:stretch>
        </p:blipFill>
        <p:spPr>
          <a:xfrm>
            <a:off x="6959238" y="2199314"/>
            <a:ext cx="914120" cy="914100"/>
          </a:xfrm>
          <a:prstGeom prst="rect">
            <a:avLst/>
          </a:prstGeom>
          <a:noFill/>
          <a:ln>
            <a:noFill/>
          </a:ln>
        </p:spPr>
      </p:pic>
      <p:sp>
        <p:nvSpPr>
          <p:cNvPr id="858" name="Google Shape;858;p75"/>
          <p:cNvSpPr/>
          <p:nvPr/>
        </p:nvSpPr>
        <p:spPr>
          <a:xfrm rot="10800000">
            <a:off x="5913000" y="3338925"/>
            <a:ext cx="1495800" cy="488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p:cNvSpPr/>
          <p:nvPr/>
        </p:nvSpPr>
        <p:spPr>
          <a:xfrm>
            <a:off x="5913000" y="2415000"/>
            <a:ext cx="865800" cy="31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76"/>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DEMO</a:t>
            </a:r>
            <a:endParaRPr/>
          </a:p>
        </p:txBody>
      </p:sp>
      <p:sp>
        <p:nvSpPr>
          <p:cNvPr id="865" name="Google Shape;865;p76"/>
          <p:cNvSpPr txBox="1"/>
          <p:nvPr/>
        </p:nvSpPr>
        <p:spPr>
          <a:xfrm>
            <a:off x="738975" y="4048400"/>
            <a:ext cx="84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https://main.d32ai1lyqme0q3.amplifyapp.com/</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2"/>
        </a:solidFill>
      </p:bgPr>
    </p:bg>
    <p:spTree>
      <p:nvGrpSpPr>
        <p:cNvPr id="869" name="Shape 869"/>
        <p:cNvGrpSpPr/>
        <p:nvPr/>
      </p:nvGrpSpPr>
      <p:grpSpPr>
        <a:xfrm>
          <a:off x="0" y="0"/>
          <a:ext cx="0" cy="0"/>
          <a:chOff x="0" y="0"/>
          <a:chExt cx="0" cy="0"/>
        </a:xfrm>
      </p:grpSpPr>
      <p:sp>
        <p:nvSpPr>
          <p:cNvPr id="870" name="Google Shape;870;p77"/>
          <p:cNvSpPr/>
          <p:nvPr/>
        </p:nvSpPr>
        <p:spPr>
          <a:xfrm>
            <a:off x="6265375" y="775600"/>
            <a:ext cx="2478600" cy="3471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p:nvPr/>
        </p:nvSpPr>
        <p:spPr>
          <a:xfrm>
            <a:off x="2988150" y="775600"/>
            <a:ext cx="3072600" cy="305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7"/>
          <p:cNvSpPr/>
          <p:nvPr/>
        </p:nvSpPr>
        <p:spPr>
          <a:xfrm>
            <a:off x="3510650" y="4426925"/>
            <a:ext cx="3271500" cy="568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7"/>
          <p:cNvSpPr/>
          <p:nvPr/>
        </p:nvSpPr>
        <p:spPr>
          <a:xfrm>
            <a:off x="277850" y="4274525"/>
            <a:ext cx="2214600" cy="703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7"/>
          <p:cNvSpPr/>
          <p:nvPr/>
        </p:nvSpPr>
        <p:spPr>
          <a:xfrm>
            <a:off x="202275" y="612325"/>
            <a:ext cx="2478600" cy="3612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ph type="title"/>
          </p:nvPr>
        </p:nvSpPr>
        <p:spPr>
          <a:xfrm>
            <a:off x="2680925" y="97350"/>
            <a:ext cx="44640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222222"/>
                </a:solidFill>
              </a:rPr>
              <a:t>Decision on built App</a:t>
            </a:r>
            <a:endParaRPr b="1" sz="3100">
              <a:solidFill>
                <a:srgbClr val="222222"/>
              </a:solidFill>
            </a:endParaRPr>
          </a:p>
        </p:txBody>
      </p:sp>
      <p:sp>
        <p:nvSpPr>
          <p:cNvPr id="876" name="Google Shape;876;p7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77"/>
          <p:cNvSpPr txBox="1"/>
          <p:nvPr/>
        </p:nvSpPr>
        <p:spPr>
          <a:xfrm>
            <a:off x="3468125" y="4394825"/>
            <a:ext cx="367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“I’m not sure how you would even write  to  a platform if it could ”  - TSgt John Toms</a:t>
            </a:r>
            <a:endParaRPr i="1">
              <a:latin typeface="Lato"/>
              <a:ea typeface="Lato"/>
              <a:cs typeface="Lato"/>
              <a:sym typeface="Lato"/>
            </a:endParaRPr>
          </a:p>
        </p:txBody>
      </p:sp>
      <p:sp>
        <p:nvSpPr>
          <p:cNvPr id="878" name="Google Shape;878;p77"/>
          <p:cNvSpPr txBox="1"/>
          <p:nvPr>
            <p:ph idx="1" type="body"/>
          </p:nvPr>
        </p:nvSpPr>
        <p:spPr>
          <a:xfrm>
            <a:off x="237850" y="566500"/>
            <a:ext cx="2371200" cy="3471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700">
                <a:solidFill>
                  <a:srgbClr val="222222"/>
                </a:solidFill>
              </a:rPr>
              <a:t>Human Resource Management (Off-the-Shelf)</a:t>
            </a:r>
            <a:endParaRPr b="1" sz="1700">
              <a:solidFill>
                <a:srgbClr val="222222"/>
              </a:solidFill>
            </a:endParaRPr>
          </a:p>
          <a:p>
            <a:pPr indent="0" lvl="0" marL="0" rtl="0" algn="ctr">
              <a:spcBef>
                <a:spcPts val="600"/>
              </a:spcBef>
              <a:spcAft>
                <a:spcPts val="0"/>
              </a:spcAft>
              <a:buNone/>
            </a:pPr>
            <a:r>
              <a:t/>
            </a:r>
            <a:endParaRPr b="1" sz="1300">
              <a:solidFill>
                <a:srgbClr val="222222"/>
              </a:solidFill>
            </a:endParaRPr>
          </a:p>
          <a:p>
            <a:pPr indent="0" lvl="0" marL="0" rtl="0" algn="l">
              <a:spcBef>
                <a:spcPts val="600"/>
              </a:spcBef>
              <a:spcAft>
                <a:spcPts val="0"/>
              </a:spcAft>
              <a:buNone/>
            </a:pPr>
            <a:r>
              <a:rPr lang="en" sz="1300">
                <a:solidFill>
                  <a:srgbClr val="222222"/>
                </a:solidFill>
              </a:rPr>
              <a:t>-Most are not FEDRamp (Federal Risk and Authorization Management Program) Approved</a:t>
            </a:r>
            <a:endParaRPr sz="1300">
              <a:solidFill>
                <a:srgbClr val="222222"/>
              </a:solidFill>
            </a:endParaRPr>
          </a:p>
          <a:p>
            <a:pPr indent="0" lvl="0" marL="0" rtl="0" algn="l">
              <a:spcBef>
                <a:spcPts val="600"/>
              </a:spcBef>
              <a:spcAft>
                <a:spcPts val="0"/>
              </a:spcAft>
              <a:buNone/>
            </a:pPr>
            <a:r>
              <a:t/>
            </a:r>
            <a:endParaRPr sz="1300">
              <a:solidFill>
                <a:srgbClr val="222222"/>
              </a:solidFill>
            </a:endParaRPr>
          </a:p>
          <a:p>
            <a:pPr indent="0" lvl="0" marL="0" rtl="0" algn="l">
              <a:spcBef>
                <a:spcPts val="600"/>
              </a:spcBef>
              <a:spcAft>
                <a:spcPts val="0"/>
              </a:spcAft>
              <a:buNone/>
            </a:pPr>
            <a:r>
              <a:rPr lang="en" sz="1300">
                <a:solidFill>
                  <a:srgbClr val="222222"/>
                </a:solidFill>
              </a:rPr>
              <a:t>-Do not have the regulations required for a military training application</a:t>
            </a:r>
            <a:endParaRPr sz="1300">
              <a:solidFill>
                <a:srgbClr val="222222"/>
              </a:solidFill>
            </a:endParaRPr>
          </a:p>
          <a:p>
            <a:pPr indent="0" lvl="0" marL="0" rtl="0" algn="l">
              <a:spcBef>
                <a:spcPts val="600"/>
              </a:spcBef>
              <a:spcAft>
                <a:spcPts val="0"/>
              </a:spcAft>
              <a:buNone/>
            </a:pPr>
            <a:r>
              <a:t/>
            </a:r>
            <a:endParaRPr sz="1400">
              <a:solidFill>
                <a:srgbClr val="222222"/>
              </a:solidFill>
            </a:endParaRPr>
          </a:p>
          <a:p>
            <a:pPr indent="0" lvl="0" marL="0" rtl="0" algn="l">
              <a:spcBef>
                <a:spcPts val="600"/>
              </a:spcBef>
              <a:spcAft>
                <a:spcPts val="0"/>
              </a:spcAft>
              <a:buNone/>
            </a:pPr>
            <a:r>
              <a:t/>
            </a:r>
            <a:endParaRPr sz="1300">
              <a:solidFill>
                <a:srgbClr val="222222"/>
              </a:solidFill>
            </a:endParaRPr>
          </a:p>
          <a:p>
            <a:pPr indent="0" lvl="0" marL="0" rtl="0" algn="l">
              <a:spcBef>
                <a:spcPts val="600"/>
              </a:spcBef>
              <a:spcAft>
                <a:spcPts val="0"/>
              </a:spcAft>
              <a:buNone/>
            </a:pPr>
            <a:r>
              <a:rPr i="1" lang="en" sz="1300">
                <a:solidFill>
                  <a:srgbClr val="222222"/>
                </a:solidFill>
              </a:rPr>
              <a:t>-Not enough specific functionality needed for Airforce UTMs</a:t>
            </a:r>
            <a:endParaRPr b="1" i="1" sz="1300">
              <a:solidFill>
                <a:srgbClr val="222222"/>
              </a:solidFill>
            </a:endParaRPr>
          </a:p>
          <a:p>
            <a:pPr indent="0" lvl="0" marL="0" rtl="0" algn="l">
              <a:lnSpc>
                <a:spcPct val="115000"/>
              </a:lnSpc>
              <a:spcBef>
                <a:spcPts val="0"/>
              </a:spcBef>
              <a:spcAft>
                <a:spcPts val="1200"/>
              </a:spcAft>
              <a:buNone/>
            </a:pPr>
            <a:r>
              <a:t/>
            </a:r>
            <a:endParaRPr>
              <a:solidFill>
                <a:srgbClr val="222222"/>
              </a:solidFill>
            </a:endParaRPr>
          </a:p>
        </p:txBody>
      </p:sp>
      <p:sp>
        <p:nvSpPr>
          <p:cNvPr id="879" name="Google Shape;879;p77"/>
          <p:cNvSpPr txBox="1"/>
          <p:nvPr>
            <p:ph idx="2" type="body"/>
          </p:nvPr>
        </p:nvSpPr>
        <p:spPr>
          <a:xfrm>
            <a:off x="2973600" y="775600"/>
            <a:ext cx="2949300" cy="6156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b="1" lang="en" sz="1700">
                <a:solidFill>
                  <a:srgbClr val="222222"/>
                </a:solidFill>
              </a:rPr>
              <a:t>Workflow Automation</a:t>
            </a:r>
            <a:endParaRPr sz="1700">
              <a:solidFill>
                <a:srgbClr val="222222"/>
              </a:solidFill>
            </a:endParaRPr>
          </a:p>
        </p:txBody>
      </p:sp>
      <p:sp>
        <p:nvSpPr>
          <p:cNvPr id="880" name="Google Shape;880;p77"/>
          <p:cNvSpPr txBox="1"/>
          <p:nvPr>
            <p:ph idx="4294967295" type="body"/>
          </p:nvPr>
        </p:nvSpPr>
        <p:spPr>
          <a:xfrm>
            <a:off x="6211250" y="681925"/>
            <a:ext cx="2580900" cy="3340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1800">
                <a:solidFill>
                  <a:srgbClr val="222222"/>
                </a:solidFill>
              </a:rPr>
              <a:t>Web</a:t>
            </a:r>
            <a:r>
              <a:rPr b="1" lang="en" sz="1800">
                <a:solidFill>
                  <a:srgbClr val="222222"/>
                </a:solidFill>
              </a:rPr>
              <a:t> App</a:t>
            </a:r>
            <a:endParaRPr b="1" sz="18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-Similar need of permissions/authorizations to even implement</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-Can provide more specific functionality that is needed</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-Any changes can be implemented into the platform</a:t>
            </a:r>
            <a:endParaRPr sz="1300">
              <a:solidFill>
                <a:srgbClr val="222222"/>
              </a:solidFill>
            </a:endParaRPr>
          </a:p>
          <a:p>
            <a:pPr indent="0" lvl="0" marL="0" rtl="0" algn="l">
              <a:spcBef>
                <a:spcPts val="0"/>
              </a:spcBef>
              <a:spcAft>
                <a:spcPts val="0"/>
              </a:spcAft>
              <a:buNone/>
            </a:pPr>
            <a:r>
              <a:t/>
            </a:r>
            <a:endParaRPr sz="1300">
              <a:solidFill>
                <a:srgbClr val="222222"/>
              </a:solidFill>
            </a:endParaRPr>
          </a:p>
          <a:p>
            <a:pPr indent="0" lvl="0" marL="0" rtl="0" algn="l">
              <a:spcBef>
                <a:spcPts val="0"/>
              </a:spcBef>
              <a:spcAft>
                <a:spcPts val="0"/>
              </a:spcAft>
              <a:buNone/>
            </a:pPr>
            <a:r>
              <a:rPr lang="en" sz="1300">
                <a:solidFill>
                  <a:srgbClr val="222222"/>
                </a:solidFill>
              </a:rPr>
              <a:t>-Just as/or less complex than building a platform that pulls data from current system</a:t>
            </a:r>
            <a:r>
              <a:rPr lang="en" sz="1400">
                <a:solidFill>
                  <a:srgbClr val="222222"/>
                </a:solidFill>
              </a:rPr>
              <a:t>s</a:t>
            </a:r>
            <a:endParaRPr sz="1400">
              <a:solidFill>
                <a:srgbClr val="222222"/>
              </a:solidFill>
            </a:endParaRPr>
          </a:p>
        </p:txBody>
      </p:sp>
      <p:sp>
        <p:nvSpPr>
          <p:cNvPr id="881" name="Google Shape;881;p77"/>
          <p:cNvSpPr txBox="1"/>
          <p:nvPr/>
        </p:nvSpPr>
        <p:spPr>
          <a:xfrm>
            <a:off x="3118375" y="2150950"/>
            <a:ext cx="38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882" name="Google Shape;882;p77"/>
          <p:cNvSpPr txBox="1"/>
          <p:nvPr/>
        </p:nvSpPr>
        <p:spPr>
          <a:xfrm>
            <a:off x="2983025" y="1475700"/>
            <a:ext cx="3072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-Read/Writing to Platforms will be difficult</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-Similarly to Excel, any changes needed will need experience to make changes</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-Need permissions/authorizations to even implement</a:t>
            </a:r>
            <a:endParaRPr sz="13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3">
            <a:alphaModFix amt="7000"/>
          </a:blip>
          <a:srcRect b="-2329" l="0" r="0" t="2330"/>
          <a:stretch/>
        </p:blipFill>
        <p:spPr>
          <a:xfrm>
            <a:off x="1233675" y="843089"/>
            <a:ext cx="6683350" cy="5216750"/>
          </a:xfrm>
          <a:prstGeom prst="rect">
            <a:avLst/>
          </a:prstGeom>
          <a:noFill/>
          <a:ln>
            <a:noFill/>
          </a:ln>
        </p:spPr>
      </p:pic>
      <p:sp>
        <p:nvSpPr>
          <p:cNvPr id="191" name="Google Shape;191;p29"/>
          <p:cNvSpPr txBox="1"/>
          <p:nvPr>
            <p:ph type="title"/>
          </p:nvPr>
        </p:nvSpPr>
        <p:spPr>
          <a:xfrm>
            <a:off x="1195950" y="231013"/>
            <a:ext cx="6462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222222"/>
                </a:solidFill>
              </a:rPr>
              <a:t>Lean Methodology</a:t>
            </a:r>
            <a:endParaRPr b="1">
              <a:solidFill>
                <a:srgbClr val="222222"/>
              </a:solidFill>
            </a:endParaRPr>
          </a:p>
        </p:txBody>
      </p:sp>
      <p:sp>
        <p:nvSpPr>
          <p:cNvPr id="192" name="Google Shape;192;p2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9"/>
          <p:cNvSpPr/>
          <p:nvPr/>
        </p:nvSpPr>
        <p:spPr>
          <a:xfrm>
            <a:off x="7395192" y="2627024"/>
            <a:ext cx="987000" cy="459900"/>
          </a:xfrm>
          <a:prstGeom prst="homePlate">
            <a:avLst>
              <a:gd fmla="val 32030" name="adj"/>
            </a:avLst>
          </a:prstGeom>
          <a:solidFill>
            <a:srgbClr val="D9EAD3"/>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4" name="Google Shape;194;p29"/>
          <p:cNvSpPr/>
          <p:nvPr/>
        </p:nvSpPr>
        <p:spPr>
          <a:xfrm>
            <a:off x="6603476" y="2627024"/>
            <a:ext cx="987000" cy="459900"/>
          </a:xfrm>
          <a:prstGeom prst="homePlate">
            <a:avLst>
              <a:gd fmla="val 32030" name="adj"/>
            </a:avLst>
          </a:prstGeom>
          <a:solidFill>
            <a:srgbClr val="D9EAD3"/>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5" name="Google Shape;195;p29"/>
          <p:cNvSpPr/>
          <p:nvPr/>
        </p:nvSpPr>
        <p:spPr>
          <a:xfrm>
            <a:off x="5811761" y="2627024"/>
            <a:ext cx="987000" cy="459900"/>
          </a:xfrm>
          <a:prstGeom prst="homePlate">
            <a:avLst>
              <a:gd fmla="val 32030" name="adj"/>
            </a:avLst>
          </a:prstGeom>
          <a:solidFill>
            <a:srgbClr val="D9EAD3"/>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6" name="Google Shape;196;p29"/>
          <p:cNvSpPr/>
          <p:nvPr/>
        </p:nvSpPr>
        <p:spPr>
          <a:xfrm>
            <a:off x="5070091" y="2627024"/>
            <a:ext cx="987000" cy="4599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7" name="Google Shape;197;p29"/>
          <p:cNvSpPr/>
          <p:nvPr/>
        </p:nvSpPr>
        <p:spPr>
          <a:xfrm>
            <a:off x="4278375" y="2627024"/>
            <a:ext cx="987000" cy="4599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8" name="Google Shape;198;p29"/>
          <p:cNvSpPr/>
          <p:nvPr/>
        </p:nvSpPr>
        <p:spPr>
          <a:xfrm>
            <a:off x="3486660" y="2627024"/>
            <a:ext cx="987000" cy="4599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199" name="Google Shape;199;p29"/>
          <p:cNvSpPr/>
          <p:nvPr/>
        </p:nvSpPr>
        <p:spPr>
          <a:xfrm>
            <a:off x="2694944" y="2627024"/>
            <a:ext cx="987000" cy="459900"/>
          </a:xfrm>
          <a:prstGeom prst="homePlate">
            <a:avLst>
              <a:gd fmla="val 32030" name="adj"/>
            </a:avLst>
          </a:prstGeom>
          <a:solidFill>
            <a:srgbClr val="A4C2F4"/>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200" name="Google Shape;200;p29"/>
          <p:cNvSpPr/>
          <p:nvPr/>
        </p:nvSpPr>
        <p:spPr>
          <a:xfrm>
            <a:off x="1903228" y="2627024"/>
            <a:ext cx="987000" cy="459900"/>
          </a:xfrm>
          <a:prstGeom prst="homePlate">
            <a:avLst>
              <a:gd fmla="val 32030" name="adj"/>
            </a:avLst>
          </a:prstGeom>
          <a:solidFill>
            <a:srgbClr val="A4C2F4"/>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201" name="Google Shape;201;p29"/>
          <p:cNvSpPr/>
          <p:nvPr/>
        </p:nvSpPr>
        <p:spPr>
          <a:xfrm>
            <a:off x="1111513" y="2627024"/>
            <a:ext cx="987000" cy="459900"/>
          </a:xfrm>
          <a:prstGeom prst="homePlate">
            <a:avLst>
              <a:gd fmla="val 32030" name="adj"/>
            </a:avLst>
          </a:prstGeom>
          <a:solidFill>
            <a:srgbClr val="C9DAF8"/>
          </a:solidFill>
          <a:ln>
            <a:noFill/>
          </a:ln>
          <a:effectLst>
            <a:outerShdw blurRad="28575" rotWithShape="0" algn="bl" dist="9525">
              <a:srgbClr val="000000">
                <a:alpha val="2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lt1"/>
              </a:solidFill>
              <a:latin typeface="Lato"/>
              <a:ea typeface="Lato"/>
              <a:cs typeface="Lato"/>
              <a:sym typeface="Lato"/>
            </a:endParaRPr>
          </a:p>
        </p:txBody>
      </p:sp>
      <p:sp>
        <p:nvSpPr>
          <p:cNvPr id="202" name="Google Shape;202;p29"/>
          <p:cNvSpPr/>
          <p:nvPr/>
        </p:nvSpPr>
        <p:spPr>
          <a:xfrm>
            <a:off x="542650" y="2627025"/>
            <a:ext cx="863100" cy="459900"/>
          </a:xfrm>
          <a:prstGeom prst="homePlate">
            <a:avLst>
              <a:gd fmla="val 32030" name="adj"/>
            </a:avLst>
          </a:prstGeom>
          <a:solidFill>
            <a:srgbClr val="C9DAF8"/>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203" name="Google Shape;203;p29"/>
          <p:cNvCxnSpPr/>
          <p:nvPr/>
        </p:nvCxnSpPr>
        <p:spPr>
          <a:xfrm rot="10800000">
            <a:off x="1405652" y="2073144"/>
            <a:ext cx="0" cy="582600"/>
          </a:xfrm>
          <a:prstGeom prst="straightConnector1">
            <a:avLst/>
          </a:prstGeom>
          <a:noFill/>
          <a:ln cap="flat" cmpd="sng" w="9525">
            <a:solidFill>
              <a:schemeClr val="lt2"/>
            </a:solidFill>
            <a:prstDash val="solid"/>
            <a:round/>
            <a:headEnd len="med" w="med" type="oval"/>
            <a:tailEnd len="med" w="med" type="oval"/>
          </a:ln>
        </p:spPr>
      </p:cxnSp>
      <p:sp>
        <p:nvSpPr>
          <p:cNvPr id="204" name="Google Shape;204;p29"/>
          <p:cNvSpPr txBox="1"/>
          <p:nvPr/>
        </p:nvSpPr>
        <p:spPr>
          <a:xfrm>
            <a:off x="2463375" y="3673925"/>
            <a:ext cx="12864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rgbClr val="222222"/>
                </a:solidFill>
                <a:latin typeface="Lato"/>
                <a:ea typeface="Lato"/>
                <a:cs typeface="Lato"/>
                <a:sym typeface="Lato"/>
              </a:rPr>
              <a:t>Interview and validate/change problem according to information received</a:t>
            </a:r>
            <a:endParaRPr sz="900">
              <a:solidFill>
                <a:srgbClr val="222222"/>
              </a:solidFill>
              <a:latin typeface="Lato"/>
              <a:ea typeface="Lato"/>
              <a:cs typeface="Lato"/>
              <a:sym typeface="Lato"/>
            </a:endParaRPr>
          </a:p>
        </p:txBody>
      </p:sp>
      <p:cxnSp>
        <p:nvCxnSpPr>
          <p:cNvPr id="205" name="Google Shape;205;p29"/>
          <p:cNvCxnSpPr/>
          <p:nvPr/>
        </p:nvCxnSpPr>
        <p:spPr>
          <a:xfrm rot="10800000">
            <a:off x="2998777" y="3074195"/>
            <a:ext cx="0" cy="582600"/>
          </a:xfrm>
          <a:prstGeom prst="straightConnector1">
            <a:avLst/>
          </a:prstGeom>
          <a:noFill/>
          <a:ln cap="flat" cmpd="sng" w="9525">
            <a:solidFill>
              <a:schemeClr val="lt2"/>
            </a:solidFill>
            <a:prstDash val="solid"/>
            <a:round/>
            <a:headEnd len="med" w="med" type="oval"/>
            <a:tailEnd len="med" w="med" type="oval"/>
          </a:ln>
        </p:spPr>
      </p:cxnSp>
      <p:sp>
        <p:nvSpPr>
          <p:cNvPr id="206" name="Google Shape;206;p29"/>
          <p:cNvSpPr txBox="1"/>
          <p:nvPr/>
        </p:nvSpPr>
        <p:spPr>
          <a:xfrm>
            <a:off x="2210175" y="1849000"/>
            <a:ext cx="12864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900">
                <a:solidFill>
                  <a:srgbClr val="222222"/>
                </a:solidFill>
                <a:latin typeface="Lato"/>
                <a:ea typeface="Lato"/>
                <a:cs typeface="Lato"/>
                <a:sym typeface="Lato"/>
              </a:rPr>
              <a:t>Define Problem + Customer Discovery</a:t>
            </a:r>
            <a:endParaRPr b="1" sz="900">
              <a:solidFill>
                <a:srgbClr val="222222"/>
              </a:solidFill>
              <a:latin typeface="Lato"/>
              <a:ea typeface="Lato"/>
              <a:cs typeface="Lato"/>
              <a:sym typeface="Lato"/>
            </a:endParaRPr>
          </a:p>
        </p:txBody>
      </p:sp>
      <p:sp>
        <p:nvSpPr>
          <p:cNvPr id="207" name="Google Shape;207;p29"/>
          <p:cNvSpPr txBox="1"/>
          <p:nvPr/>
        </p:nvSpPr>
        <p:spPr>
          <a:xfrm>
            <a:off x="2104969" y="2653550"/>
            <a:ext cx="12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Discovery</a:t>
            </a:r>
            <a:endParaRPr>
              <a:latin typeface="Lato"/>
              <a:ea typeface="Lato"/>
              <a:cs typeface="Lato"/>
              <a:sym typeface="Lato"/>
            </a:endParaRPr>
          </a:p>
        </p:txBody>
      </p:sp>
      <p:sp>
        <p:nvSpPr>
          <p:cNvPr id="208" name="Google Shape;208;p29"/>
          <p:cNvSpPr txBox="1"/>
          <p:nvPr/>
        </p:nvSpPr>
        <p:spPr>
          <a:xfrm>
            <a:off x="4090695" y="2653539"/>
            <a:ext cx="3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Design</a:t>
            </a:r>
            <a:endParaRPr>
              <a:latin typeface="Lato"/>
              <a:ea typeface="Lato"/>
              <a:cs typeface="Lato"/>
              <a:sym typeface="Lato"/>
            </a:endParaRPr>
          </a:p>
        </p:txBody>
      </p:sp>
      <p:sp>
        <p:nvSpPr>
          <p:cNvPr id="209" name="Google Shape;209;p29"/>
          <p:cNvSpPr txBox="1"/>
          <p:nvPr/>
        </p:nvSpPr>
        <p:spPr>
          <a:xfrm>
            <a:off x="6190698" y="2653550"/>
            <a:ext cx="14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Deploy</a:t>
            </a:r>
            <a:endParaRPr>
              <a:latin typeface="Lato"/>
              <a:ea typeface="Lato"/>
              <a:cs typeface="Lato"/>
              <a:sym typeface="Lato"/>
            </a:endParaRPr>
          </a:p>
        </p:txBody>
      </p:sp>
      <p:cxnSp>
        <p:nvCxnSpPr>
          <p:cNvPr id="210" name="Google Shape;210;p29"/>
          <p:cNvCxnSpPr/>
          <p:nvPr/>
        </p:nvCxnSpPr>
        <p:spPr>
          <a:xfrm rot="10800000">
            <a:off x="4427256" y="2044434"/>
            <a:ext cx="0" cy="582600"/>
          </a:xfrm>
          <a:prstGeom prst="straightConnector1">
            <a:avLst/>
          </a:prstGeom>
          <a:noFill/>
          <a:ln cap="flat" cmpd="sng" w="9525">
            <a:solidFill>
              <a:schemeClr val="lt2"/>
            </a:solidFill>
            <a:prstDash val="solid"/>
            <a:round/>
            <a:headEnd len="med" w="med" type="oval"/>
            <a:tailEnd len="med" w="med" type="oval"/>
          </a:ln>
        </p:spPr>
      </p:cxnSp>
      <p:sp>
        <p:nvSpPr>
          <p:cNvPr id="211" name="Google Shape;211;p29"/>
          <p:cNvSpPr txBox="1"/>
          <p:nvPr/>
        </p:nvSpPr>
        <p:spPr>
          <a:xfrm>
            <a:off x="4375700" y="3494950"/>
            <a:ext cx="12864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rgbClr val="222222"/>
                </a:solidFill>
                <a:latin typeface="Lato"/>
                <a:ea typeface="Lato"/>
                <a:cs typeface="Lato"/>
                <a:sym typeface="Lato"/>
              </a:rPr>
              <a:t>Design MVP based on pains of customers and gains to be provided</a:t>
            </a:r>
            <a:endParaRPr sz="900">
              <a:solidFill>
                <a:srgbClr val="222222"/>
              </a:solidFill>
              <a:latin typeface="Lato"/>
              <a:ea typeface="Lato"/>
              <a:cs typeface="Lato"/>
              <a:sym typeface="Lato"/>
            </a:endParaRPr>
          </a:p>
        </p:txBody>
      </p:sp>
      <p:cxnSp>
        <p:nvCxnSpPr>
          <p:cNvPr id="212" name="Google Shape;212;p29"/>
          <p:cNvCxnSpPr/>
          <p:nvPr/>
        </p:nvCxnSpPr>
        <p:spPr>
          <a:xfrm rot="10800000">
            <a:off x="4936511" y="3058150"/>
            <a:ext cx="0" cy="582600"/>
          </a:xfrm>
          <a:prstGeom prst="straightConnector1">
            <a:avLst/>
          </a:prstGeom>
          <a:noFill/>
          <a:ln cap="flat" cmpd="sng" w="9525">
            <a:solidFill>
              <a:schemeClr val="lt2"/>
            </a:solidFill>
            <a:prstDash val="solid"/>
            <a:round/>
            <a:headEnd len="med" w="med" type="oval"/>
            <a:tailEnd len="med" w="med" type="oval"/>
          </a:ln>
        </p:spPr>
      </p:cxnSp>
      <p:sp>
        <p:nvSpPr>
          <p:cNvPr id="213" name="Google Shape;213;p29"/>
          <p:cNvSpPr txBox="1"/>
          <p:nvPr/>
        </p:nvSpPr>
        <p:spPr>
          <a:xfrm>
            <a:off x="4128675" y="1909475"/>
            <a:ext cx="12864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900">
                <a:solidFill>
                  <a:srgbClr val="222222"/>
                </a:solidFill>
                <a:latin typeface="Lato"/>
                <a:ea typeface="Lato"/>
                <a:cs typeface="Lato"/>
                <a:sym typeface="Lato"/>
              </a:rPr>
              <a:t>MVP Design</a:t>
            </a:r>
            <a:endParaRPr b="1" sz="900">
              <a:solidFill>
                <a:srgbClr val="222222"/>
              </a:solidFill>
              <a:latin typeface="Lato"/>
              <a:ea typeface="Lato"/>
              <a:cs typeface="Lato"/>
              <a:sym typeface="Lato"/>
            </a:endParaRPr>
          </a:p>
        </p:txBody>
      </p:sp>
      <p:cxnSp>
        <p:nvCxnSpPr>
          <p:cNvPr id="214" name="Google Shape;214;p29"/>
          <p:cNvCxnSpPr/>
          <p:nvPr/>
        </p:nvCxnSpPr>
        <p:spPr>
          <a:xfrm rot="10800000">
            <a:off x="7096978" y="3058150"/>
            <a:ext cx="0" cy="582600"/>
          </a:xfrm>
          <a:prstGeom prst="straightConnector1">
            <a:avLst/>
          </a:prstGeom>
          <a:noFill/>
          <a:ln cap="flat" cmpd="sng" w="9525">
            <a:solidFill>
              <a:schemeClr val="lt2"/>
            </a:solidFill>
            <a:prstDash val="solid"/>
            <a:round/>
            <a:headEnd len="med" w="med" type="oval"/>
            <a:tailEnd len="med" w="med" type="oval"/>
          </a:ln>
        </p:spPr>
      </p:cxnSp>
      <p:sp>
        <p:nvSpPr>
          <p:cNvPr id="215" name="Google Shape;215;p29"/>
          <p:cNvSpPr txBox="1"/>
          <p:nvPr/>
        </p:nvSpPr>
        <p:spPr>
          <a:xfrm>
            <a:off x="6251625" y="1909475"/>
            <a:ext cx="12864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900">
                <a:solidFill>
                  <a:srgbClr val="222222"/>
                </a:solidFill>
                <a:latin typeface="Lato"/>
                <a:ea typeface="Lato"/>
                <a:cs typeface="Lato"/>
                <a:sym typeface="Lato"/>
              </a:rPr>
              <a:t>Build &amp; Deploy</a:t>
            </a:r>
            <a:endParaRPr b="1" sz="900">
              <a:solidFill>
                <a:srgbClr val="222222"/>
              </a:solidFill>
              <a:latin typeface="Lato"/>
              <a:ea typeface="Lato"/>
              <a:cs typeface="Lato"/>
              <a:sym typeface="Lato"/>
            </a:endParaRPr>
          </a:p>
        </p:txBody>
      </p:sp>
      <p:cxnSp>
        <p:nvCxnSpPr>
          <p:cNvPr id="216" name="Google Shape;216;p29"/>
          <p:cNvCxnSpPr/>
          <p:nvPr/>
        </p:nvCxnSpPr>
        <p:spPr>
          <a:xfrm rot="10800000">
            <a:off x="6532256" y="2044434"/>
            <a:ext cx="0" cy="582600"/>
          </a:xfrm>
          <a:prstGeom prst="straightConnector1">
            <a:avLst/>
          </a:prstGeom>
          <a:noFill/>
          <a:ln cap="flat" cmpd="sng" w="9525">
            <a:solidFill>
              <a:schemeClr val="lt2"/>
            </a:solidFill>
            <a:prstDash val="solid"/>
            <a:round/>
            <a:headEnd len="med" w="med" type="oval"/>
            <a:tailEnd len="med" w="med" type="oval"/>
          </a:ln>
        </p:spPr>
      </p:cxnSp>
      <p:sp>
        <p:nvSpPr>
          <p:cNvPr id="217" name="Google Shape;217;p29"/>
          <p:cNvSpPr txBox="1"/>
          <p:nvPr/>
        </p:nvSpPr>
        <p:spPr>
          <a:xfrm>
            <a:off x="6644175" y="3494950"/>
            <a:ext cx="12864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rgbClr val="222222"/>
                </a:solidFill>
                <a:latin typeface="Lato"/>
                <a:ea typeface="Lato"/>
                <a:cs typeface="Lato"/>
                <a:sym typeface="Lato"/>
              </a:rPr>
              <a:t>Reiterate and slowly change design based on feedback received</a:t>
            </a:r>
            <a:endParaRPr sz="900">
              <a:solidFill>
                <a:srgbClr val="222222"/>
              </a:solidFill>
              <a:latin typeface="Lato"/>
              <a:ea typeface="Lato"/>
              <a:cs typeface="Lato"/>
              <a:sym typeface="Lato"/>
            </a:endParaRPr>
          </a:p>
        </p:txBody>
      </p:sp>
      <p:sp>
        <p:nvSpPr>
          <p:cNvPr id="218" name="Google Shape;218;p29"/>
          <p:cNvSpPr txBox="1"/>
          <p:nvPr/>
        </p:nvSpPr>
        <p:spPr>
          <a:xfrm>
            <a:off x="608718" y="2664875"/>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  Initial</a:t>
            </a:r>
            <a:endParaRPr>
              <a:latin typeface="Lato"/>
              <a:ea typeface="Lato"/>
              <a:cs typeface="Lato"/>
              <a:sym typeface="Lato"/>
            </a:endParaRPr>
          </a:p>
        </p:txBody>
      </p:sp>
      <p:cxnSp>
        <p:nvCxnSpPr>
          <p:cNvPr id="219" name="Google Shape;219;p29"/>
          <p:cNvCxnSpPr/>
          <p:nvPr/>
        </p:nvCxnSpPr>
        <p:spPr>
          <a:xfrm rot="10800000">
            <a:off x="2824939" y="2123494"/>
            <a:ext cx="0" cy="582600"/>
          </a:xfrm>
          <a:prstGeom prst="straightConnector1">
            <a:avLst/>
          </a:prstGeom>
          <a:noFill/>
          <a:ln cap="flat" cmpd="sng" w="9525">
            <a:solidFill>
              <a:schemeClr val="lt2"/>
            </a:solidFill>
            <a:prstDash val="solid"/>
            <a:round/>
            <a:headEnd len="med" w="med" type="oval"/>
            <a:tailEnd len="med" w="med" type="oval"/>
          </a:ln>
        </p:spPr>
      </p:cxnSp>
      <p:sp>
        <p:nvSpPr>
          <p:cNvPr id="220" name="Google Shape;220;p29"/>
          <p:cNvSpPr txBox="1"/>
          <p:nvPr/>
        </p:nvSpPr>
        <p:spPr>
          <a:xfrm>
            <a:off x="961825" y="1909475"/>
            <a:ext cx="12864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 sz="900">
                <a:solidFill>
                  <a:srgbClr val="222222"/>
                </a:solidFill>
                <a:latin typeface="Lato"/>
                <a:ea typeface="Lato"/>
                <a:cs typeface="Lato"/>
                <a:sym typeface="Lato"/>
              </a:rPr>
              <a:t>Preparation</a:t>
            </a:r>
            <a:endParaRPr b="1" sz="900">
              <a:solidFill>
                <a:srgbClr val="222222"/>
              </a:solidFill>
              <a:latin typeface="Lato"/>
              <a:ea typeface="Lato"/>
              <a:cs typeface="Lato"/>
              <a:sym typeface="Lato"/>
            </a:endParaRPr>
          </a:p>
          <a:p>
            <a:pPr indent="0" lvl="0" marL="0" marR="0" rtl="0" algn="l">
              <a:lnSpc>
                <a:spcPct val="100000"/>
              </a:lnSpc>
              <a:spcBef>
                <a:spcPts val="0"/>
              </a:spcBef>
              <a:spcAft>
                <a:spcPts val="0"/>
              </a:spcAft>
              <a:buNone/>
            </a:pPr>
            <a:r>
              <a:t/>
            </a:r>
            <a:endParaRPr b="1" sz="900">
              <a:solidFill>
                <a:srgbClr val="222222"/>
              </a:solidFill>
              <a:latin typeface="Lato"/>
              <a:ea typeface="Lato"/>
              <a:cs typeface="Lato"/>
              <a:sym typeface="Lato"/>
            </a:endParaRPr>
          </a:p>
        </p:txBody>
      </p:sp>
      <p:sp>
        <p:nvSpPr>
          <p:cNvPr id="221" name="Google Shape;221;p29"/>
          <p:cNvSpPr txBox="1"/>
          <p:nvPr/>
        </p:nvSpPr>
        <p:spPr>
          <a:xfrm>
            <a:off x="542650" y="3640475"/>
            <a:ext cx="1920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22222"/>
                </a:solidFill>
                <a:latin typeface="Lato"/>
                <a:ea typeface="Lato"/>
                <a:cs typeface="Lato"/>
                <a:sym typeface="Lato"/>
              </a:rPr>
              <a:t>Learning Lean Methodology</a:t>
            </a:r>
            <a:endParaRPr sz="900">
              <a:solidFill>
                <a:srgbClr val="222222"/>
              </a:solidFill>
              <a:latin typeface="Lato"/>
              <a:ea typeface="Lato"/>
              <a:cs typeface="Lato"/>
              <a:sym typeface="Lato"/>
            </a:endParaRPr>
          </a:p>
          <a:p>
            <a:pPr indent="0" lvl="0" marL="0" rtl="0" algn="l">
              <a:spcBef>
                <a:spcPts val="0"/>
              </a:spcBef>
              <a:spcAft>
                <a:spcPts val="0"/>
              </a:spcAft>
              <a:buNone/>
            </a:pPr>
            <a:r>
              <a:rPr lang="en" sz="900">
                <a:solidFill>
                  <a:srgbClr val="222222"/>
                </a:solidFill>
                <a:latin typeface="Lato"/>
                <a:ea typeface="Lato"/>
                <a:cs typeface="Lato"/>
                <a:sym typeface="Lato"/>
              </a:rPr>
              <a:t>Interview Questionnaire</a:t>
            </a:r>
            <a:endParaRPr sz="900">
              <a:solidFill>
                <a:srgbClr val="222222"/>
              </a:solidFill>
              <a:latin typeface="Lato"/>
              <a:ea typeface="Lato"/>
              <a:cs typeface="Lato"/>
              <a:sym typeface="Lato"/>
            </a:endParaRPr>
          </a:p>
          <a:p>
            <a:pPr indent="0" lvl="0" marL="0" rtl="0" algn="l">
              <a:spcBef>
                <a:spcPts val="0"/>
              </a:spcBef>
              <a:spcAft>
                <a:spcPts val="0"/>
              </a:spcAft>
              <a:buNone/>
            </a:pPr>
            <a:r>
              <a:rPr lang="en" sz="900">
                <a:solidFill>
                  <a:srgbClr val="222222"/>
                </a:solidFill>
                <a:latin typeface="Lato"/>
                <a:ea typeface="Lato"/>
                <a:cs typeface="Lato"/>
                <a:sym typeface="Lato"/>
              </a:rPr>
              <a:t>Interview takeaways</a:t>
            </a:r>
            <a:endParaRPr>
              <a:solidFill>
                <a:srgbClr val="222222"/>
              </a:solidFill>
            </a:endParaRPr>
          </a:p>
        </p:txBody>
      </p:sp>
      <p:cxnSp>
        <p:nvCxnSpPr>
          <p:cNvPr id="222" name="Google Shape;222;p29"/>
          <p:cNvCxnSpPr/>
          <p:nvPr/>
        </p:nvCxnSpPr>
        <p:spPr>
          <a:xfrm rot="10800000">
            <a:off x="1232577" y="3134745"/>
            <a:ext cx="0" cy="582600"/>
          </a:xfrm>
          <a:prstGeom prst="straightConnector1">
            <a:avLst/>
          </a:prstGeom>
          <a:noFill/>
          <a:ln cap="flat" cmpd="sng" w="9525">
            <a:solidFill>
              <a:schemeClr val="lt2"/>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6" name="Shape 226"/>
        <p:cNvGrpSpPr/>
        <p:nvPr/>
      </p:nvGrpSpPr>
      <p:grpSpPr>
        <a:xfrm>
          <a:off x="0" y="0"/>
          <a:ext cx="0" cy="0"/>
          <a:chOff x="0" y="0"/>
          <a:chExt cx="0" cy="0"/>
        </a:xfrm>
      </p:grpSpPr>
      <p:sp>
        <p:nvSpPr>
          <p:cNvPr id="227" name="Google Shape;227;p3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0"/>
          <p:cNvPicPr preferRelativeResize="0"/>
          <p:nvPr/>
        </p:nvPicPr>
        <p:blipFill>
          <a:blip r:embed="rId3">
            <a:alphaModFix/>
          </a:blip>
          <a:stretch>
            <a:fillRect/>
          </a:stretch>
        </p:blipFill>
        <p:spPr>
          <a:xfrm>
            <a:off x="940205" y="1074888"/>
            <a:ext cx="1420677" cy="1143217"/>
          </a:xfrm>
          <a:prstGeom prst="rect">
            <a:avLst/>
          </a:prstGeom>
          <a:noFill/>
          <a:ln>
            <a:noFill/>
          </a:ln>
        </p:spPr>
      </p:pic>
      <p:sp>
        <p:nvSpPr>
          <p:cNvPr id="229" name="Google Shape;229;p30"/>
          <p:cNvSpPr txBox="1"/>
          <p:nvPr/>
        </p:nvSpPr>
        <p:spPr>
          <a:xfrm>
            <a:off x="651400" y="2572925"/>
            <a:ext cx="2303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Multiple Platforms (MRDSS, TBA, myTraining, GKO, ArcNet)</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-Similar data entered in multiple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Platforms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-Not User-friendly</a:t>
            </a:r>
            <a:endParaRPr>
              <a:latin typeface="Lato"/>
              <a:ea typeface="Lato"/>
              <a:cs typeface="Lato"/>
              <a:sym typeface="Lato"/>
            </a:endParaRPr>
          </a:p>
        </p:txBody>
      </p:sp>
      <p:pic>
        <p:nvPicPr>
          <p:cNvPr id="230" name="Google Shape;230;p30"/>
          <p:cNvPicPr preferRelativeResize="0"/>
          <p:nvPr/>
        </p:nvPicPr>
        <p:blipFill>
          <a:blip r:embed="rId4">
            <a:alphaModFix/>
          </a:blip>
          <a:stretch>
            <a:fillRect/>
          </a:stretch>
        </p:blipFill>
        <p:spPr>
          <a:xfrm>
            <a:off x="3386724" y="862513"/>
            <a:ext cx="2376765" cy="1312766"/>
          </a:xfrm>
          <a:prstGeom prst="rect">
            <a:avLst/>
          </a:prstGeom>
          <a:noFill/>
          <a:ln>
            <a:noFill/>
          </a:ln>
        </p:spPr>
      </p:pic>
      <p:pic>
        <p:nvPicPr>
          <p:cNvPr id="231" name="Google Shape;231;p30"/>
          <p:cNvPicPr preferRelativeResize="0"/>
          <p:nvPr/>
        </p:nvPicPr>
        <p:blipFill>
          <a:blip r:embed="rId5">
            <a:alphaModFix/>
          </a:blip>
          <a:stretch>
            <a:fillRect/>
          </a:stretch>
        </p:blipFill>
        <p:spPr>
          <a:xfrm>
            <a:off x="6540864" y="862530"/>
            <a:ext cx="1939703" cy="1422392"/>
          </a:xfrm>
          <a:prstGeom prst="rect">
            <a:avLst/>
          </a:prstGeom>
          <a:noFill/>
          <a:ln>
            <a:noFill/>
          </a:ln>
        </p:spPr>
      </p:pic>
      <p:sp>
        <p:nvSpPr>
          <p:cNvPr id="232" name="Google Shape;232;p30"/>
          <p:cNvSpPr txBox="1"/>
          <p:nvPr/>
        </p:nvSpPr>
        <p:spPr>
          <a:xfrm>
            <a:off x="3272064" y="2572920"/>
            <a:ext cx="27585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Personalized Excel Sheets</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-Each one has different nuances</a:t>
            </a:r>
            <a:endParaRPr>
              <a:latin typeface="Lato"/>
              <a:ea typeface="Lato"/>
              <a:cs typeface="Lato"/>
              <a:sym typeface="Lato"/>
            </a:endParaRPr>
          </a:p>
          <a:p>
            <a:pPr indent="0" lvl="0" marL="0" rtl="0" algn="l">
              <a:spcBef>
                <a:spcPts val="0"/>
              </a:spcBef>
              <a:spcAft>
                <a:spcPts val="0"/>
              </a:spcAft>
              <a:buNone/>
            </a:pPr>
            <a:br>
              <a:rPr lang="en">
                <a:latin typeface="Lato"/>
                <a:ea typeface="Lato"/>
                <a:cs typeface="Lato"/>
                <a:sym typeface="Lato"/>
              </a:rPr>
            </a:br>
            <a:r>
              <a:rPr lang="en">
                <a:latin typeface="Lato"/>
                <a:ea typeface="Lato"/>
                <a:cs typeface="Lato"/>
                <a:sym typeface="Lato"/>
              </a:rPr>
              <a:t>-Can only be taught or helped with</a:t>
            </a:r>
            <a:endParaRPr>
              <a:latin typeface="Lato"/>
              <a:ea typeface="Lato"/>
              <a:cs typeface="Lato"/>
              <a:sym typeface="Lato"/>
            </a:endParaRPr>
          </a:p>
          <a:p>
            <a:pPr indent="0" lvl="0" marL="0" rtl="0" algn="l">
              <a:spcBef>
                <a:spcPts val="0"/>
              </a:spcBef>
              <a:spcAft>
                <a:spcPts val="0"/>
              </a:spcAft>
              <a:buNone/>
            </a:pPr>
            <a:br>
              <a:rPr lang="en">
                <a:latin typeface="Lato"/>
                <a:ea typeface="Lato"/>
                <a:cs typeface="Lato"/>
                <a:sym typeface="Lato"/>
              </a:rPr>
            </a:br>
            <a:r>
              <a:rPr lang="en">
                <a:latin typeface="Lato"/>
                <a:ea typeface="Lato"/>
                <a:cs typeface="Lato"/>
                <a:sym typeface="Lato"/>
              </a:rPr>
              <a:t>-If the other person uses exact one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33" name="Google Shape;233;p30"/>
          <p:cNvSpPr txBox="1"/>
          <p:nvPr/>
        </p:nvSpPr>
        <p:spPr>
          <a:xfrm>
            <a:off x="6749752" y="2416028"/>
            <a:ext cx="24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4" name="Google Shape;234;p30"/>
          <p:cNvSpPr txBox="1"/>
          <p:nvPr/>
        </p:nvSpPr>
        <p:spPr>
          <a:xfrm>
            <a:off x="6208715" y="2572937"/>
            <a:ext cx="26040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Repeated Manual Inputs - Some are duplicates </a:t>
            </a:r>
            <a:endParaRPr b="1">
              <a:latin typeface="Lato"/>
              <a:ea typeface="Lato"/>
              <a:cs typeface="Lato"/>
              <a:sym typeface="Lato"/>
            </a:endParaRPr>
          </a:p>
          <a:p>
            <a:pPr indent="0" lvl="0" marL="0" rtl="0" algn="l">
              <a:spcBef>
                <a:spcPts val="0"/>
              </a:spcBef>
              <a:spcAft>
                <a:spcPts val="0"/>
              </a:spcAft>
              <a:buNone/>
            </a:pPr>
            <a:br>
              <a:rPr lang="en">
                <a:latin typeface="Lato"/>
                <a:ea typeface="Lato"/>
                <a:cs typeface="Lato"/>
                <a:sym typeface="Lato"/>
              </a:rPr>
            </a:br>
            <a:r>
              <a:rPr lang="en">
                <a:latin typeface="Lato"/>
                <a:ea typeface="Lato"/>
                <a:cs typeface="Lato"/>
                <a:sym typeface="Lato"/>
              </a:rPr>
              <a:t>-Higher chance of inaccuracy</a:t>
            </a:r>
            <a:endParaRPr>
              <a:latin typeface="Lato"/>
              <a:ea typeface="Lato"/>
              <a:cs typeface="Lato"/>
              <a:sym typeface="Lato"/>
            </a:endParaRPr>
          </a:p>
          <a:p>
            <a:pPr indent="0" lvl="0" marL="0" rtl="0" algn="l">
              <a:spcBef>
                <a:spcPts val="0"/>
              </a:spcBef>
              <a:spcAft>
                <a:spcPts val="0"/>
              </a:spcAft>
              <a:buNone/>
            </a:pPr>
            <a:br>
              <a:rPr lang="en">
                <a:latin typeface="Lato"/>
                <a:ea typeface="Lato"/>
                <a:cs typeface="Lato"/>
                <a:sym typeface="Lato"/>
              </a:rPr>
            </a:br>
            <a:r>
              <a:rPr lang="en">
                <a:latin typeface="Lato"/>
                <a:ea typeface="Lato"/>
                <a:cs typeface="Lato"/>
                <a:sym typeface="Lato"/>
              </a:rPr>
              <a:t>-Wasted time repeating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-Any warranted changes require Excel knowledge</a:t>
            </a:r>
            <a:endParaRPr>
              <a:latin typeface="Lato"/>
              <a:ea typeface="Lato"/>
              <a:cs typeface="Lato"/>
              <a:sym typeface="Lato"/>
            </a:endParaRPr>
          </a:p>
        </p:txBody>
      </p:sp>
      <p:sp>
        <p:nvSpPr>
          <p:cNvPr id="235" name="Google Shape;235;p30"/>
          <p:cNvSpPr txBox="1"/>
          <p:nvPr/>
        </p:nvSpPr>
        <p:spPr>
          <a:xfrm>
            <a:off x="1511388" y="97925"/>
            <a:ext cx="612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latin typeface="Lato"/>
                <a:ea typeface="Lato"/>
                <a:cs typeface="Lato"/>
                <a:sym typeface="Lato"/>
              </a:rPr>
              <a:t>Initial Understanding</a:t>
            </a:r>
            <a:endParaRPr b="1" sz="3200">
              <a:latin typeface="Lato"/>
              <a:ea typeface="Lato"/>
              <a:cs typeface="Lato"/>
              <a:sym typeface="Lato"/>
            </a:endParaRPr>
          </a:p>
        </p:txBody>
      </p:sp>
      <p:sp>
        <p:nvSpPr>
          <p:cNvPr id="236" name="Google Shape;236;p30"/>
          <p:cNvSpPr txBox="1"/>
          <p:nvPr/>
        </p:nvSpPr>
        <p:spPr>
          <a:xfrm>
            <a:off x="2915050" y="2175275"/>
            <a:ext cx="32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a:t>
            </a:r>
            <a:endParaRPr b="1" sz="2400">
              <a:latin typeface="Lato"/>
              <a:ea typeface="Lato"/>
              <a:cs typeface="Lato"/>
              <a:sym typeface="Lato"/>
            </a:endParaRPr>
          </a:p>
        </p:txBody>
      </p:sp>
      <p:sp>
        <p:nvSpPr>
          <p:cNvPr id="237" name="Google Shape;237;p30"/>
          <p:cNvSpPr txBox="1"/>
          <p:nvPr/>
        </p:nvSpPr>
        <p:spPr>
          <a:xfrm>
            <a:off x="5861775" y="2218100"/>
            <a:ext cx="3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Lato"/>
                <a:ea typeface="Lato"/>
                <a:cs typeface="Lato"/>
                <a:sym typeface="Lato"/>
              </a:rPr>
              <a:t>=</a:t>
            </a:r>
            <a:endParaRPr/>
          </a:p>
        </p:txBody>
      </p:sp>
      <p:pic>
        <p:nvPicPr>
          <p:cNvPr id="238" name="Google Shape;238;p30"/>
          <p:cNvPicPr preferRelativeResize="0"/>
          <p:nvPr/>
        </p:nvPicPr>
        <p:blipFill rotWithShape="1">
          <a:blip r:embed="rId6">
            <a:alphaModFix amt="10000"/>
          </a:blip>
          <a:srcRect b="-2329" l="0" r="0" t="2330"/>
          <a:stretch/>
        </p:blipFill>
        <p:spPr>
          <a:xfrm>
            <a:off x="1233675" y="843089"/>
            <a:ext cx="6683350" cy="521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2" name="Shape 242"/>
        <p:cNvGrpSpPr/>
        <p:nvPr/>
      </p:nvGrpSpPr>
      <p:grpSpPr>
        <a:xfrm>
          <a:off x="0" y="0"/>
          <a:ext cx="0" cy="0"/>
          <a:chOff x="0" y="0"/>
          <a:chExt cx="0" cy="0"/>
        </a:xfrm>
      </p:grpSpPr>
      <p:sp>
        <p:nvSpPr>
          <p:cNvPr id="243" name="Google Shape;243;p31"/>
          <p:cNvSpPr txBox="1"/>
          <p:nvPr>
            <p:ph idx="12" type="sldNum"/>
          </p:nvPr>
        </p:nvSpPr>
        <p:spPr>
          <a:xfrm>
            <a:off x="7852919" y="4577506"/>
            <a:ext cx="475200" cy="29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1"/>
          <p:cNvPicPr preferRelativeResize="0"/>
          <p:nvPr/>
        </p:nvPicPr>
        <p:blipFill>
          <a:blip r:embed="rId3">
            <a:alphaModFix/>
          </a:blip>
          <a:stretch>
            <a:fillRect/>
          </a:stretch>
        </p:blipFill>
        <p:spPr>
          <a:xfrm>
            <a:off x="5756701" y="801399"/>
            <a:ext cx="1250375" cy="978575"/>
          </a:xfrm>
          <a:prstGeom prst="rect">
            <a:avLst/>
          </a:prstGeom>
          <a:noFill/>
          <a:ln>
            <a:noFill/>
          </a:ln>
        </p:spPr>
      </p:pic>
      <p:pic>
        <p:nvPicPr>
          <p:cNvPr id="245" name="Google Shape;245;p31"/>
          <p:cNvPicPr preferRelativeResize="0"/>
          <p:nvPr/>
        </p:nvPicPr>
        <p:blipFill>
          <a:blip r:embed="rId4">
            <a:alphaModFix/>
          </a:blip>
          <a:stretch>
            <a:fillRect/>
          </a:stretch>
        </p:blipFill>
        <p:spPr>
          <a:xfrm>
            <a:off x="6100092" y="2211873"/>
            <a:ext cx="838638" cy="900134"/>
          </a:xfrm>
          <a:prstGeom prst="rect">
            <a:avLst/>
          </a:prstGeom>
          <a:noFill/>
          <a:ln>
            <a:noFill/>
          </a:ln>
        </p:spPr>
      </p:pic>
      <p:pic>
        <p:nvPicPr>
          <p:cNvPr id="246" name="Google Shape;246;p31"/>
          <p:cNvPicPr preferRelativeResize="0"/>
          <p:nvPr/>
        </p:nvPicPr>
        <p:blipFill>
          <a:blip r:embed="rId5">
            <a:alphaModFix/>
          </a:blip>
          <a:stretch>
            <a:fillRect/>
          </a:stretch>
        </p:blipFill>
        <p:spPr>
          <a:xfrm>
            <a:off x="3035250" y="3409127"/>
            <a:ext cx="1211417" cy="1300221"/>
          </a:xfrm>
          <a:prstGeom prst="rect">
            <a:avLst/>
          </a:prstGeom>
          <a:noFill/>
          <a:ln>
            <a:noFill/>
          </a:ln>
        </p:spPr>
      </p:pic>
      <p:sp>
        <p:nvSpPr>
          <p:cNvPr id="247" name="Google Shape;247;p31"/>
          <p:cNvSpPr txBox="1"/>
          <p:nvPr/>
        </p:nvSpPr>
        <p:spPr>
          <a:xfrm>
            <a:off x="3035250" y="124300"/>
            <a:ext cx="339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rgbClr val="222222"/>
                </a:solidFill>
                <a:latin typeface="Raleway"/>
                <a:ea typeface="Raleway"/>
                <a:cs typeface="Raleway"/>
                <a:sym typeface="Raleway"/>
              </a:rPr>
              <a:t>41 Interviews </a:t>
            </a:r>
            <a:endParaRPr b="1">
              <a:solidFill>
                <a:srgbClr val="222222"/>
              </a:solidFill>
              <a:latin typeface="Lato"/>
              <a:ea typeface="Lato"/>
              <a:cs typeface="Lato"/>
              <a:sym typeface="Lato"/>
            </a:endParaRPr>
          </a:p>
        </p:txBody>
      </p:sp>
      <p:sp>
        <p:nvSpPr>
          <p:cNvPr id="248" name="Google Shape;248;p31"/>
          <p:cNvSpPr txBox="1"/>
          <p:nvPr/>
        </p:nvSpPr>
        <p:spPr>
          <a:xfrm>
            <a:off x="7084933" y="1129812"/>
            <a:ext cx="21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DoD Contractors</a:t>
            </a:r>
            <a:endParaRPr>
              <a:latin typeface="Lato"/>
              <a:ea typeface="Lato"/>
              <a:cs typeface="Lato"/>
              <a:sym typeface="Lato"/>
            </a:endParaRPr>
          </a:p>
        </p:txBody>
      </p:sp>
      <p:sp>
        <p:nvSpPr>
          <p:cNvPr id="249" name="Google Shape;249;p31"/>
          <p:cNvSpPr txBox="1"/>
          <p:nvPr/>
        </p:nvSpPr>
        <p:spPr>
          <a:xfrm>
            <a:off x="7007069" y="2603514"/>
            <a:ext cx="21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Professors</a:t>
            </a:r>
            <a:endParaRPr>
              <a:latin typeface="Lato"/>
              <a:ea typeface="Lato"/>
              <a:cs typeface="Lato"/>
              <a:sym typeface="Lato"/>
            </a:endParaRPr>
          </a:p>
        </p:txBody>
      </p:sp>
      <p:sp>
        <p:nvSpPr>
          <p:cNvPr id="250" name="Google Shape;250;p31"/>
          <p:cNvSpPr txBox="1"/>
          <p:nvPr/>
        </p:nvSpPr>
        <p:spPr>
          <a:xfrm>
            <a:off x="4121603" y="3859147"/>
            <a:ext cx="21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Program Managers</a:t>
            </a:r>
            <a:endParaRPr>
              <a:latin typeface="Lato"/>
              <a:ea typeface="Lato"/>
              <a:cs typeface="Lato"/>
              <a:sym typeface="Lato"/>
            </a:endParaRPr>
          </a:p>
        </p:txBody>
      </p:sp>
      <p:pic>
        <p:nvPicPr>
          <p:cNvPr id="251" name="Google Shape;251;p31"/>
          <p:cNvPicPr preferRelativeResize="0"/>
          <p:nvPr/>
        </p:nvPicPr>
        <p:blipFill>
          <a:blip r:embed="rId6">
            <a:alphaModFix/>
          </a:blip>
          <a:stretch>
            <a:fillRect/>
          </a:stretch>
        </p:blipFill>
        <p:spPr>
          <a:xfrm>
            <a:off x="3300425" y="840613"/>
            <a:ext cx="900150" cy="900150"/>
          </a:xfrm>
          <a:prstGeom prst="rect">
            <a:avLst/>
          </a:prstGeom>
          <a:noFill/>
          <a:ln>
            <a:noFill/>
          </a:ln>
        </p:spPr>
      </p:pic>
      <p:pic>
        <p:nvPicPr>
          <p:cNvPr id="252" name="Google Shape;252;p31"/>
          <p:cNvPicPr preferRelativeResize="0"/>
          <p:nvPr/>
        </p:nvPicPr>
        <p:blipFill>
          <a:blip r:embed="rId7">
            <a:alphaModFix/>
          </a:blip>
          <a:stretch>
            <a:fillRect/>
          </a:stretch>
        </p:blipFill>
        <p:spPr>
          <a:xfrm>
            <a:off x="3269062" y="2183237"/>
            <a:ext cx="900125" cy="900125"/>
          </a:xfrm>
          <a:prstGeom prst="rect">
            <a:avLst/>
          </a:prstGeom>
          <a:noFill/>
          <a:ln>
            <a:noFill/>
          </a:ln>
        </p:spPr>
      </p:pic>
      <p:sp>
        <p:nvSpPr>
          <p:cNvPr id="253" name="Google Shape;253;p31"/>
          <p:cNvSpPr txBox="1"/>
          <p:nvPr/>
        </p:nvSpPr>
        <p:spPr>
          <a:xfrm>
            <a:off x="4824825" y="1129800"/>
            <a:ext cx="9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Airmen</a:t>
            </a:r>
            <a:endParaRPr>
              <a:latin typeface="Lato"/>
              <a:ea typeface="Lato"/>
              <a:cs typeface="Lato"/>
              <a:sym typeface="Lato"/>
            </a:endParaRPr>
          </a:p>
        </p:txBody>
      </p:sp>
      <p:sp>
        <p:nvSpPr>
          <p:cNvPr id="254" name="Google Shape;254;p31"/>
          <p:cNvSpPr txBox="1"/>
          <p:nvPr/>
        </p:nvSpPr>
        <p:spPr>
          <a:xfrm>
            <a:off x="4169200" y="2627100"/>
            <a:ext cx="33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IT/CyberSecurity</a:t>
            </a:r>
            <a:endParaRPr>
              <a:latin typeface="Lato"/>
              <a:ea typeface="Lato"/>
              <a:cs typeface="Lato"/>
              <a:sym typeface="Lato"/>
            </a:endParaRPr>
          </a:p>
        </p:txBody>
      </p:sp>
      <p:sp>
        <p:nvSpPr>
          <p:cNvPr id="255" name="Google Shape;255;p31"/>
          <p:cNvSpPr txBox="1"/>
          <p:nvPr/>
        </p:nvSpPr>
        <p:spPr>
          <a:xfrm>
            <a:off x="1549350" y="2603525"/>
            <a:ext cx="14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Programmers</a:t>
            </a:r>
            <a:endParaRPr>
              <a:latin typeface="Lato"/>
              <a:ea typeface="Lato"/>
              <a:cs typeface="Lato"/>
              <a:sym typeface="Lato"/>
            </a:endParaRPr>
          </a:p>
        </p:txBody>
      </p:sp>
      <p:pic>
        <p:nvPicPr>
          <p:cNvPr id="256" name="Google Shape;256;p31"/>
          <p:cNvPicPr preferRelativeResize="0"/>
          <p:nvPr/>
        </p:nvPicPr>
        <p:blipFill>
          <a:blip r:embed="rId8">
            <a:alphaModFix/>
          </a:blip>
          <a:stretch>
            <a:fillRect/>
          </a:stretch>
        </p:blipFill>
        <p:spPr>
          <a:xfrm>
            <a:off x="589700" y="879825"/>
            <a:ext cx="900150" cy="900150"/>
          </a:xfrm>
          <a:prstGeom prst="rect">
            <a:avLst/>
          </a:prstGeom>
          <a:noFill/>
          <a:ln>
            <a:noFill/>
          </a:ln>
        </p:spPr>
      </p:pic>
      <p:sp>
        <p:nvSpPr>
          <p:cNvPr id="257" name="Google Shape;257;p31"/>
          <p:cNvSpPr txBox="1"/>
          <p:nvPr/>
        </p:nvSpPr>
        <p:spPr>
          <a:xfrm>
            <a:off x="1946000" y="994475"/>
            <a:ext cx="104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Unit</a:t>
            </a:r>
            <a:br>
              <a:rPr lang="en">
                <a:latin typeface="Lato"/>
                <a:ea typeface="Lato"/>
                <a:cs typeface="Lato"/>
                <a:sym typeface="Lato"/>
              </a:rPr>
            </a:br>
            <a:r>
              <a:rPr lang="en">
                <a:latin typeface="Lato"/>
                <a:ea typeface="Lato"/>
                <a:cs typeface="Lato"/>
                <a:sym typeface="Lato"/>
              </a:rPr>
              <a:t>Training</a:t>
            </a:r>
            <a:br>
              <a:rPr lang="en">
                <a:latin typeface="Lato"/>
                <a:ea typeface="Lato"/>
                <a:cs typeface="Lato"/>
                <a:sym typeface="Lato"/>
              </a:rPr>
            </a:br>
            <a:r>
              <a:rPr lang="en">
                <a:latin typeface="Lato"/>
                <a:ea typeface="Lato"/>
                <a:cs typeface="Lato"/>
                <a:sym typeface="Lato"/>
              </a:rPr>
              <a:t>Managers</a:t>
            </a:r>
            <a:endParaRPr>
              <a:latin typeface="Lato"/>
              <a:ea typeface="Lato"/>
              <a:cs typeface="Lato"/>
              <a:sym typeface="Lato"/>
            </a:endParaRPr>
          </a:p>
        </p:txBody>
      </p:sp>
      <p:pic>
        <p:nvPicPr>
          <p:cNvPr id="258" name="Google Shape;258;p31"/>
          <p:cNvPicPr preferRelativeResize="0"/>
          <p:nvPr/>
        </p:nvPicPr>
        <p:blipFill>
          <a:blip r:embed="rId9">
            <a:alphaModFix/>
          </a:blip>
          <a:stretch>
            <a:fillRect/>
          </a:stretch>
        </p:blipFill>
        <p:spPr>
          <a:xfrm>
            <a:off x="249125" y="2059475"/>
            <a:ext cx="1300226" cy="1300225"/>
          </a:xfrm>
          <a:prstGeom prst="rect">
            <a:avLst/>
          </a:prstGeom>
          <a:noFill/>
          <a:ln>
            <a:noFill/>
          </a:ln>
        </p:spPr>
      </p:pic>
      <p:pic>
        <p:nvPicPr>
          <p:cNvPr id="259" name="Google Shape;259;p31"/>
          <p:cNvPicPr preferRelativeResize="0"/>
          <p:nvPr/>
        </p:nvPicPr>
        <p:blipFill rotWithShape="1">
          <a:blip r:embed="rId10">
            <a:alphaModFix amt="7000"/>
          </a:blip>
          <a:srcRect b="-2329" l="0" r="0" t="2330"/>
          <a:stretch/>
        </p:blipFill>
        <p:spPr>
          <a:xfrm>
            <a:off x="1233675" y="843089"/>
            <a:ext cx="6683350" cy="521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3" name="Shape 263"/>
        <p:cNvGrpSpPr/>
        <p:nvPr/>
      </p:nvGrpSpPr>
      <p:grpSpPr>
        <a:xfrm>
          <a:off x="0" y="0"/>
          <a:ext cx="0" cy="0"/>
          <a:chOff x="0" y="0"/>
          <a:chExt cx="0" cy="0"/>
        </a:xfrm>
      </p:grpSpPr>
      <p:sp>
        <p:nvSpPr>
          <p:cNvPr id="264" name="Google Shape;264;p3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rPr>
              <a:t>Initial </a:t>
            </a:r>
            <a:r>
              <a:rPr b="1" lang="en">
                <a:solidFill>
                  <a:srgbClr val="222222"/>
                </a:solidFill>
              </a:rPr>
              <a:t>Findings</a:t>
            </a:r>
            <a:endParaRPr b="1">
              <a:solidFill>
                <a:srgbClr val="222222"/>
              </a:solidFill>
            </a:endParaRPr>
          </a:p>
        </p:txBody>
      </p:sp>
      <p:pic>
        <p:nvPicPr>
          <p:cNvPr id="265" name="Google Shape;265;p32"/>
          <p:cNvPicPr preferRelativeResize="0"/>
          <p:nvPr/>
        </p:nvPicPr>
        <p:blipFill rotWithShape="1">
          <a:blip r:embed="rId3">
            <a:alphaModFix/>
          </a:blip>
          <a:srcRect b="-2329" l="0" r="0" t="2330"/>
          <a:stretch/>
        </p:blipFill>
        <p:spPr>
          <a:xfrm>
            <a:off x="69800" y="-12"/>
            <a:ext cx="1624700" cy="1268175"/>
          </a:xfrm>
          <a:prstGeom prst="rect">
            <a:avLst/>
          </a:prstGeom>
          <a:noFill/>
          <a:ln>
            <a:noFill/>
          </a:ln>
        </p:spPr>
      </p:pic>
      <p:pic>
        <p:nvPicPr>
          <p:cNvPr id="266" name="Google Shape;266;p32"/>
          <p:cNvPicPr preferRelativeResize="0"/>
          <p:nvPr/>
        </p:nvPicPr>
        <p:blipFill>
          <a:blip r:embed="rId4">
            <a:alphaModFix/>
          </a:blip>
          <a:stretch>
            <a:fillRect/>
          </a:stretch>
        </p:blipFill>
        <p:spPr>
          <a:xfrm>
            <a:off x="7769973" y="21513"/>
            <a:ext cx="1288800" cy="1225125"/>
          </a:xfrm>
          <a:prstGeom prst="rect">
            <a:avLst/>
          </a:prstGeom>
          <a:noFill/>
          <a:ln>
            <a:noFill/>
          </a:ln>
        </p:spPr>
      </p:pic>
      <p:pic>
        <p:nvPicPr>
          <p:cNvPr id="267" name="Google Shape;267;p32"/>
          <p:cNvPicPr preferRelativeResize="0"/>
          <p:nvPr/>
        </p:nvPicPr>
        <p:blipFill rotWithShape="1">
          <a:blip r:embed="rId5">
            <a:alphaModFix amt="11000"/>
          </a:blip>
          <a:srcRect b="-2329" l="0" r="0" t="2330"/>
          <a:stretch/>
        </p:blipFill>
        <p:spPr>
          <a:xfrm>
            <a:off x="1233675" y="843089"/>
            <a:ext cx="6683350" cy="521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